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 id="2147483902" r:id="rId14"/>
    <p:sldMasterId id="2147483925" r:id="rId15"/>
  </p:sldMasterIdLst>
  <p:notesMasterIdLst>
    <p:notesMasterId r:id="rId55"/>
  </p:notesMasterIdLst>
  <p:sldIdLst>
    <p:sldId id="295" r:id="rId16"/>
    <p:sldId id="322" r:id="rId17"/>
    <p:sldId id="323" r:id="rId18"/>
    <p:sldId id="341" r:id="rId19"/>
    <p:sldId id="342" r:id="rId20"/>
    <p:sldId id="343" r:id="rId21"/>
    <p:sldId id="344" r:id="rId22"/>
    <p:sldId id="345" r:id="rId23"/>
    <p:sldId id="346" r:id="rId24"/>
    <p:sldId id="347" r:id="rId25"/>
    <p:sldId id="348" r:id="rId26"/>
    <p:sldId id="349" r:id="rId27"/>
    <p:sldId id="324" r:id="rId28"/>
    <p:sldId id="325" r:id="rId29"/>
    <p:sldId id="327" r:id="rId30"/>
    <p:sldId id="334" r:id="rId31"/>
    <p:sldId id="311" r:id="rId32"/>
    <p:sldId id="312" r:id="rId33"/>
    <p:sldId id="313" r:id="rId34"/>
    <p:sldId id="330" r:id="rId35"/>
    <p:sldId id="356" r:id="rId36"/>
    <p:sldId id="332" r:id="rId37"/>
    <p:sldId id="357" r:id="rId38"/>
    <p:sldId id="339" r:id="rId39"/>
    <p:sldId id="338" r:id="rId40"/>
    <p:sldId id="290" r:id="rId41"/>
    <p:sldId id="333" r:id="rId42"/>
    <p:sldId id="272" r:id="rId43"/>
    <p:sldId id="340" r:id="rId44"/>
    <p:sldId id="318" r:id="rId45"/>
    <p:sldId id="314" r:id="rId46"/>
    <p:sldId id="315" r:id="rId47"/>
    <p:sldId id="316" r:id="rId48"/>
    <p:sldId id="355" r:id="rId49"/>
    <p:sldId id="350" r:id="rId50"/>
    <p:sldId id="351" r:id="rId51"/>
    <p:sldId id="352" r:id="rId52"/>
    <p:sldId id="353" r:id="rId53"/>
    <p:sldId id="35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930" autoAdjust="0"/>
  </p:normalViewPr>
  <p:slideViewPr>
    <p:cSldViewPr snapToGrid="0">
      <p:cViewPr varScale="1">
        <p:scale>
          <a:sx n="82" d="100"/>
          <a:sy n="82" d="100"/>
        </p:scale>
        <p:origin x="96"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notesMaster" Target="notesMasters/notesMaster1.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viewProps" Target="viewProps.xml"/><Relationship Id="rId10" Type="http://schemas.openxmlformats.org/officeDocument/2006/relationships/slideMaster" Target="slideMasters/slideMaster5.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36.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1/12/2018 12:36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772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02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930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40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1/12/2018 12:36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341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1/12/2018 12:36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788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495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AD604F-C4A8-41B9-AF18-B7E9CAE93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249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Squeeze slide 27 into 19, kill slide 27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347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963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3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854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059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675540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9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89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70659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056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35</a:t>
            </a:fld>
            <a:endParaRPr lang="en-US" dirty="0"/>
          </a:p>
        </p:txBody>
      </p:sp>
    </p:spTree>
    <p:extLst>
      <p:ext uri="{BB962C8B-B14F-4D97-AF65-F5344CB8AC3E}">
        <p14:creationId xmlns:p14="http://schemas.microsoft.com/office/powerpoint/2010/main" val="3435064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36</a:t>
            </a:fld>
            <a:endParaRPr lang="en-US" dirty="0"/>
          </a:p>
        </p:txBody>
      </p:sp>
    </p:spTree>
    <p:extLst>
      <p:ext uri="{BB962C8B-B14F-4D97-AF65-F5344CB8AC3E}">
        <p14:creationId xmlns:p14="http://schemas.microsoft.com/office/powerpoint/2010/main" val="543401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37</a:t>
            </a:fld>
            <a:endParaRPr lang="en-US" dirty="0"/>
          </a:p>
        </p:txBody>
      </p:sp>
    </p:spTree>
    <p:extLst>
      <p:ext uri="{BB962C8B-B14F-4D97-AF65-F5344CB8AC3E}">
        <p14:creationId xmlns:p14="http://schemas.microsoft.com/office/powerpoint/2010/main" val="2918399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dirty="0"/>
          </a:p>
        </p:txBody>
      </p:sp>
    </p:spTree>
    <p:extLst>
      <p:ext uri="{BB962C8B-B14F-4D97-AF65-F5344CB8AC3E}">
        <p14:creationId xmlns:p14="http://schemas.microsoft.com/office/powerpoint/2010/main" val="1572969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dirty="0"/>
          </a:p>
        </p:txBody>
      </p:sp>
    </p:spTree>
    <p:extLst>
      <p:ext uri="{BB962C8B-B14F-4D97-AF65-F5344CB8AC3E}">
        <p14:creationId xmlns:p14="http://schemas.microsoft.com/office/powerpoint/2010/main" val="3487040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839014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2"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b="0" i="0" spc="-120" baseline="0">
                <a:solidFill>
                  <a:srgbClr val="FFFFFF"/>
                </a:solidFill>
                <a:latin typeface="Segoe UI Light" charset="0"/>
                <a:ea typeface="Segoe UI Light" charset="0"/>
                <a:cs typeface="Segoe UI Light" charset="0"/>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b="1" i="0">
                <a:solidFill>
                  <a:schemeClr val="bg1"/>
                </a:solidFill>
                <a:latin typeface="Segoe UI Semibold" charset="0"/>
                <a:ea typeface="Segoe UI Semibold" charset="0"/>
                <a:cs typeface="Segoe UI Semibold"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b="0" i="0">
                <a:solidFill>
                  <a:srgbClr val="FFFFFF">
                    <a:alpha val="80000"/>
                  </a:srgbClr>
                </a:solidFill>
                <a:latin typeface="Segoe UI" charset="0"/>
                <a:ea typeface="Segoe UI" charset="0"/>
                <a:cs typeface="Segoe UI" charset="0"/>
              </a:defRPr>
            </a:lvl1pPr>
          </a:lstStyle>
          <a:p>
            <a:fld id="{A6E7D8A3-575E-46AE-AE2C-E3FA805CB784}" type="datetimeFigureOut">
              <a:rPr lang="en-US" smtClean="0"/>
              <a:pPr/>
              <a:t>1/12/2018</a:t>
            </a:fld>
            <a:endParaRPr lang="en-US" dirty="0"/>
          </a:p>
        </p:txBody>
      </p:sp>
      <p:sp>
        <p:nvSpPr>
          <p:cNvPr id="8" name="Footer Placeholder 7"/>
          <p:cNvSpPr>
            <a:spLocks noGrp="1"/>
          </p:cNvSpPr>
          <p:nvPr>
            <p:ph type="ftr" sz="quarter" idx="11"/>
          </p:nvPr>
        </p:nvSpPr>
        <p:spPr/>
        <p:txBody>
          <a:bodyPr/>
          <a:lstStyle>
            <a:lvl1pPr>
              <a:defRPr b="0" i="0">
                <a:solidFill>
                  <a:srgbClr val="FFFFFF">
                    <a:alpha val="80000"/>
                  </a:srgbClr>
                </a:solidFill>
                <a:latin typeface="Segoe UI" charset="0"/>
                <a:ea typeface="Segoe UI" charset="0"/>
                <a:cs typeface="Segoe UI" charset="0"/>
              </a:defRPr>
            </a:lvl1pPr>
          </a:lstStyle>
          <a:p>
            <a:endParaRPr lang="en-US"/>
          </a:p>
        </p:txBody>
      </p:sp>
      <p:sp>
        <p:nvSpPr>
          <p:cNvPr id="9" name="Slide Number Placeholder 8"/>
          <p:cNvSpPr>
            <a:spLocks noGrp="1"/>
          </p:cNvSpPr>
          <p:nvPr>
            <p:ph type="sldNum" sz="quarter" idx="12"/>
          </p:nvPr>
        </p:nvSpPr>
        <p:spPr/>
        <p:txBody>
          <a:bodyPr/>
          <a:lstStyle>
            <a:lvl1pPr>
              <a:defRPr b="0" i="0">
                <a:solidFill>
                  <a:srgbClr val="FFFFFF">
                    <a:alpha val="25000"/>
                  </a:srgbClr>
                </a:solidFill>
                <a:latin typeface="Segoe UI Light" charset="0"/>
                <a:ea typeface="Segoe UI Light" charset="0"/>
                <a:cs typeface="Segoe UI Light" charset="0"/>
              </a:defRPr>
            </a:lvl1pPr>
          </a:lstStyle>
          <a:p>
            <a:fld id="{6A53A25A-664E-4CB3-8455-DC762378D21F}" type="slidenum">
              <a:rPr lang="en-US" smtClean="0"/>
              <a:pPr/>
              <a:t>‹#›</a:t>
            </a:fld>
            <a:endParaRPr lang="en-US" dirty="0"/>
          </a:p>
        </p:txBody>
      </p:sp>
    </p:spTree>
    <p:extLst>
      <p:ext uri="{BB962C8B-B14F-4D97-AF65-F5344CB8AC3E}">
        <p14:creationId xmlns:p14="http://schemas.microsoft.com/office/powerpoint/2010/main" val="79662719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6E7D8A3-575E-46AE-AE2C-E3FA805CB784}"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9620578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E7D8A3-575E-46AE-AE2C-E3FA805CB784}"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191324508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E7D8A3-575E-46AE-AE2C-E3FA805CB784}" type="datetimeFigureOut">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73648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E7D8A3-575E-46AE-AE2C-E3FA805CB784}" type="datetimeFigureOut">
              <a:rPr lang="en-US" smtClean="0"/>
              <a:t>1/12/2018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7781606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E7D8A3-575E-46AE-AE2C-E3FA805CB784}" type="datetimeFigureOut">
              <a:rPr lang="en-US" smtClean="0"/>
              <a:t>1/12/2018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076867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E7D8A3-575E-46AE-AE2C-E3FA805CB784}" type="datetimeFigureOut">
              <a:rPr lang="en-US" smtClean="0"/>
              <a:t>1/12/2018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163945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A6E7D8A3-575E-46AE-AE2C-E3FA805CB784}" type="datetimeFigureOut">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A53A25A-664E-4CB3-8455-DC762378D21F}" type="slidenum">
              <a:rPr lang="en-US" smtClean="0"/>
              <a:t>‹#›</a:t>
            </a:fld>
            <a:endParaRPr lang="en-US"/>
          </a:p>
        </p:txBody>
      </p:sp>
    </p:spTree>
    <p:extLst>
      <p:ext uri="{BB962C8B-B14F-4D97-AF65-F5344CB8AC3E}">
        <p14:creationId xmlns:p14="http://schemas.microsoft.com/office/powerpoint/2010/main" val="413480894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6E7D8A3-575E-46AE-AE2C-E3FA805CB784}" type="datetimeFigureOut">
              <a:rPr lang="en-US" smtClean="0"/>
              <a:t>1/12/2018</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A53A25A-664E-4CB3-8455-DC762378D21F}" type="slidenum">
              <a:rPr lang="en-US" smtClean="0"/>
              <a:t>‹#›</a:t>
            </a:fld>
            <a:endParaRPr lang="en-US"/>
          </a:p>
        </p:txBody>
      </p:sp>
    </p:spTree>
    <p:extLst>
      <p:ext uri="{BB962C8B-B14F-4D97-AF65-F5344CB8AC3E}">
        <p14:creationId xmlns:p14="http://schemas.microsoft.com/office/powerpoint/2010/main" val="1084128775"/>
      </p:ext>
    </p:extLst>
  </p:cSld>
  <p:clrMapOvr>
    <a:overrideClrMapping bg1="lt1" tx1="dk1" bg2="lt2" tx2="dk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E7D8A3-575E-46AE-AE2C-E3FA805CB784}"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79568816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E7D8A3-575E-46AE-AE2C-E3FA805CB784}"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6081973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7135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3661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E2A8F7-D8D0-4A16-A171-EECCAB19CB58}"/>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4" name="Text Placeholder 2">
            <a:extLst>
              <a:ext uri="{FF2B5EF4-FFF2-40B4-BE49-F238E27FC236}">
                <a16:creationId xmlns:a16="http://schemas.microsoft.com/office/drawing/2014/main" id="{296A0D8E-3208-4D29-84E8-D246CCE8BA74}"/>
              </a:ext>
            </a:extLst>
          </p:cNvPr>
          <p:cNvSpPr>
            <a:spLocks noGrp="1"/>
          </p:cNvSpPr>
          <p:nvPr>
            <p:ph type="body" sz="quarter" idx="36"/>
          </p:nvPr>
        </p:nvSpPr>
        <p:spPr>
          <a:xfrm>
            <a:off x="365695" y="1102518"/>
            <a:ext cx="11484864"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2749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76C1-0958-4080-977A-116239B8127F}"/>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3" name="Text Placeholder 2">
            <a:extLst>
              <a:ext uri="{FF2B5EF4-FFF2-40B4-BE49-F238E27FC236}">
                <a16:creationId xmlns:a16="http://schemas.microsoft.com/office/drawing/2014/main" id="{887E3A5B-7AE0-46A5-8181-62073CBD502C}"/>
              </a:ext>
            </a:extLst>
          </p:cNvPr>
          <p:cNvSpPr>
            <a:spLocks noGrp="1"/>
          </p:cNvSpPr>
          <p:nvPr>
            <p:ph type="body" sz="quarter" idx="36"/>
          </p:nvPr>
        </p:nvSpPr>
        <p:spPr>
          <a:xfrm>
            <a:off x="365695" y="1102518"/>
            <a:ext cx="563124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0E357FF4-033E-4CE9-8D79-8E7E75BB6D5A}"/>
              </a:ext>
            </a:extLst>
          </p:cNvPr>
          <p:cNvSpPr>
            <a:spLocks noGrp="1"/>
          </p:cNvSpPr>
          <p:nvPr>
            <p:ph type="body" sz="quarter" idx="37"/>
          </p:nvPr>
        </p:nvSpPr>
        <p:spPr>
          <a:xfrm>
            <a:off x="6217855" y="1102518"/>
            <a:ext cx="563124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68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349-A386-4A6C-92C0-8E109467D838}"/>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3" name="Text Placeholder 2">
            <a:extLst>
              <a:ext uri="{FF2B5EF4-FFF2-40B4-BE49-F238E27FC236}">
                <a16:creationId xmlns:a16="http://schemas.microsoft.com/office/drawing/2014/main" id="{6C90BAB9-2443-4003-808C-07DE790A150B}"/>
              </a:ext>
            </a:extLst>
          </p:cNvPr>
          <p:cNvSpPr>
            <a:spLocks noGrp="1"/>
          </p:cNvSpPr>
          <p:nvPr>
            <p:ph type="body" sz="quarter" idx="36"/>
          </p:nvPr>
        </p:nvSpPr>
        <p:spPr>
          <a:xfrm>
            <a:off x="365695" y="1094898"/>
            <a:ext cx="371100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6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85BD6603-E1C6-4D79-A4AF-3A20569F9676}"/>
              </a:ext>
            </a:extLst>
          </p:cNvPr>
          <p:cNvSpPr>
            <a:spLocks noGrp="1"/>
          </p:cNvSpPr>
          <p:nvPr>
            <p:ph type="body" sz="quarter" idx="37"/>
          </p:nvPr>
        </p:nvSpPr>
        <p:spPr>
          <a:xfrm>
            <a:off x="4248085" y="1094898"/>
            <a:ext cx="371100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600" b="0" i="0" kern="1200" spc="0" dirty="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marL="171450" lvl="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03107BB0-8B9F-4E78-B1A8-728E840DEB97}"/>
              </a:ext>
            </a:extLst>
          </p:cNvPr>
          <p:cNvSpPr>
            <a:spLocks noGrp="1"/>
          </p:cNvSpPr>
          <p:nvPr>
            <p:ph type="body" sz="quarter" idx="38"/>
          </p:nvPr>
        </p:nvSpPr>
        <p:spPr>
          <a:xfrm>
            <a:off x="8130475" y="1094898"/>
            <a:ext cx="371100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600" b="0" i="0" kern="1200" spc="0" dirty="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marL="171450" lvl="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648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0D05-E355-4E5C-8267-1D7628768EF7}"/>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3" name="Text Placeholder 2">
            <a:extLst>
              <a:ext uri="{FF2B5EF4-FFF2-40B4-BE49-F238E27FC236}">
                <a16:creationId xmlns:a16="http://schemas.microsoft.com/office/drawing/2014/main" id="{3EF27EF8-1C0A-40CE-A5F1-73F07D5D683E}"/>
              </a:ext>
            </a:extLst>
          </p:cNvPr>
          <p:cNvSpPr>
            <a:spLocks noGrp="1"/>
          </p:cNvSpPr>
          <p:nvPr>
            <p:ph type="body" sz="quarter" idx="36"/>
          </p:nvPr>
        </p:nvSpPr>
        <p:spPr>
          <a:xfrm>
            <a:off x="365695" y="1102518"/>
            <a:ext cx="563124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4">
            <a:extLst>
              <a:ext uri="{FF2B5EF4-FFF2-40B4-BE49-F238E27FC236}">
                <a16:creationId xmlns:a16="http://schemas.microsoft.com/office/drawing/2014/main" id="{347FDFA1-7D36-471A-B0C0-CA571884D57B}"/>
              </a:ext>
            </a:extLst>
          </p:cNvPr>
          <p:cNvSpPr>
            <a:spLocks noGrp="1"/>
          </p:cNvSpPr>
          <p:nvPr>
            <p:ph type="pic" sz="quarter" idx="43"/>
          </p:nvPr>
        </p:nvSpPr>
        <p:spPr>
          <a:xfrm>
            <a:off x="6216650" y="1102518"/>
            <a:ext cx="5632450" cy="5321808"/>
          </a:xfrm>
          <a:prstGeom prst="rect">
            <a:avLst/>
          </a:prstGeom>
          <a:solidFill>
            <a:schemeClr val="bg2"/>
          </a:solidFill>
        </p:spPr>
        <p:txBody>
          <a:bodyPr anchor="t" anchorCtr="0"/>
          <a:lstStyle>
            <a:lvl1pPr marL="0" indent="0" algn="ctr">
              <a:buNone/>
              <a:defRPr b="0" i="0">
                <a:solidFill>
                  <a:schemeClr val="tx1">
                    <a:lumMod val="75000"/>
                    <a:lumOff val="25000"/>
                  </a:schemeClr>
                </a:solidFill>
                <a:latin typeface="Arial" charset="0"/>
                <a:ea typeface="Arial" charset="0"/>
                <a:cs typeface="Arial" charset="0"/>
              </a:defRPr>
            </a:lvl1pPr>
          </a:lstStyle>
          <a:p>
            <a:r>
              <a:rPr lang="en-US"/>
              <a:t>Click icon to add picture</a:t>
            </a:r>
          </a:p>
        </p:txBody>
      </p:sp>
    </p:spTree>
    <p:extLst>
      <p:ext uri="{BB962C8B-B14F-4D97-AF65-F5344CB8AC3E}">
        <p14:creationId xmlns:p14="http://schemas.microsoft.com/office/powerpoint/2010/main" val="184638522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223F-447D-4BBF-872F-E74592AF44E7}"/>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Tree>
    <p:extLst>
      <p:ext uri="{BB962C8B-B14F-4D97-AF65-F5344CB8AC3E}">
        <p14:creationId xmlns:p14="http://schemas.microsoft.com/office/powerpoint/2010/main" val="115854837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5BC595-900B-4254-8556-1147E54F701A}"/>
              </a:ext>
            </a:extLst>
          </p:cNvPr>
          <p:cNvSpPr>
            <a:spLocks noGrp="1"/>
          </p:cNvSpPr>
          <p:nvPr>
            <p:ph type="ctrTitle" hasCustomPrompt="1"/>
          </p:nvPr>
        </p:nvSpPr>
        <p:spPr>
          <a:xfrm>
            <a:off x="480060" y="2561360"/>
            <a:ext cx="11170919" cy="1790700"/>
          </a:xfrm>
          <a:prstGeom prst="rect">
            <a:avLst/>
          </a:prstGeom>
        </p:spPr>
        <p:txBody>
          <a:bodyPr anchor="ctr" anchorCtr="0"/>
          <a:lstStyle>
            <a:lvl1pPr algn="ctr" defTabSz="685800" rtl="0" eaLnBrk="1" latinLnBrk="0" hangingPunct="1">
              <a:lnSpc>
                <a:spcPts val="4875"/>
              </a:lnSpc>
              <a:spcBef>
                <a:spcPct val="0"/>
              </a:spcBef>
              <a:buNone/>
              <a:defRPr lang="en-US" sz="4500" b="1" i="0" kern="1200" spc="-80" dirty="0">
                <a:solidFill>
                  <a:schemeClr val="tx1">
                    <a:lumMod val="75000"/>
                    <a:lumOff val="25000"/>
                  </a:schemeClr>
                </a:solidFill>
                <a:latin typeface="Arial" charset="0"/>
                <a:ea typeface="Arial" charset="0"/>
                <a:cs typeface="Arial" charset="0"/>
              </a:defRPr>
            </a:lvl1pPr>
          </a:lstStyle>
          <a:p>
            <a:r>
              <a:rPr lang="en-US"/>
              <a:t>Click to add Statement</a:t>
            </a:r>
          </a:p>
        </p:txBody>
      </p:sp>
    </p:spTree>
    <p:extLst>
      <p:ext uri="{BB962C8B-B14F-4D97-AF65-F5344CB8AC3E}">
        <p14:creationId xmlns:p14="http://schemas.microsoft.com/office/powerpoint/2010/main" val="34116346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Dark">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07959CC-1EB5-4F1C-89AA-6FCC9DBEB2C8}"/>
              </a:ext>
            </a:extLst>
          </p:cNvPr>
          <p:cNvGrpSpPr/>
          <p:nvPr userDrawn="1"/>
        </p:nvGrpSpPr>
        <p:grpSpPr>
          <a:xfrm>
            <a:off x="0" y="-1"/>
            <a:ext cx="12192000" cy="4331406"/>
            <a:chOff x="0" y="-1"/>
            <a:chExt cx="12192000" cy="4331406"/>
          </a:xfrm>
        </p:grpSpPr>
        <p:pic>
          <p:nvPicPr>
            <p:cNvPr id="8" name="Picture 7">
              <a:extLst>
                <a:ext uri="{FF2B5EF4-FFF2-40B4-BE49-F238E27FC236}">
                  <a16:creationId xmlns:a16="http://schemas.microsoft.com/office/drawing/2014/main" id="{1C8D94A2-4887-4B5B-9336-CABFD1D1311D}"/>
                </a:ext>
              </a:extLst>
            </p:cNvPr>
            <p:cNvPicPr>
              <a:picLocks noChangeAspect="1"/>
            </p:cNvPicPr>
            <p:nvPr userDrawn="1"/>
          </p:nvPicPr>
          <p:blipFill rotWithShape="1">
            <a:blip r:embed="rId2"/>
            <a:srcRect t="43257" r="46471" b="1"/>
            <a:stretch/>
          </p:blipFill>
          <p:spPr>
            <a:xfrm flipH="1">
              <a:off x="6088380" y="1"/>
              <a:ext cx="6103620" cy="2857662"/>
            </a:xfrm>
            <a:prstGeom prst="rect">
              <a:avLst/>
            </a:prstGeom>
          </p:spPr>
        </p:pic>
        <p:pic>
          <p:nvPicPr>
            <p:cNvPr id="10" name="Picture 9">
              <a:extLst>
                <a:ext uri="{FF2B5EF4-FFF2-40B4-BE49-F238E27FC236}">
                  <a16:creationId xmlns:a16="http://schemas.microsoft.com/office/drawing/2014/main" id="{023091A7-1BE5-45CC-835D-F7B0E06964D1}"/>
                </a:ext>
              </a:extLst>
            </p:cNvPr>
            <p:cNvPicPr>
              <a:picLocks noChangeAspect="1"/>
            </p:cNvPicPr>
            <p:nvPr userDrawn="1"/>
          </p:nvPicPr>
          <p:blipFill rotWithShape="1">
            <a:blip r:embed="rId3"/>
            <a:srcRect t="-1" b="20676"/>
            <a:stretch/>
          </p:blipFill>
          <p:spPr>
            <a:xfrm rot="10800000">
              <a:off x="3945147" y="-1"/>
              <a:ext cx="5686425" cy="1276905"/>
            </a:xfrm>
            <a:prstGeom prst="rect">
              <a:avLst/>
            </a:prstGeom>
          </p:spPr>
        </p:pic>
        <p:pic>
          <p:nvPicPr>
            <p:cNvPr id="7" name="Picture 6">
              <a:extLst>
                <a:ext uri="{FF2B5EF4-FFF2-40B4-BE49-F238E27FC236}">
                  <a16:creationId xmlns:a16="http://schemas.microsoft.com/office/drawing/2014/main" id="{160EFE19-1F57-41B1-8F55-595447AB87CD}"/>
                </a:ext>
              </a:extLst>
            </p:cNvPr>
            <p:cNvPicPr>
              <a:picLocks noChangeAspect="1"/>
            </p:cNvPicPr>
            <p:nvPr userDrawn="1"/>
          </p:nvPicPr>
          <p:blipFill rotWithShape="1">
            <a:blip r:embed="rId2"/>
            <a:srcRect t="14314" b="1"/>
            <a:stretch/>
          </p:blipFill>
          <p:spPr>
            <a:xfrm>
              <a:off x="0" y="0"/>
              <a:ext cx="11445240" cy="4331405"/>
            </a:xfrm>
            <a:prstGeom prst="rect">
              <a:avLst/>
            </a:prstGeom>
          </p:spPr>
        </p:pic>
      </p:grpSp>
      <p:pic>
        <p:nvPicPr>
          <p:cNvPr id="5" name="Picture 4">
            <a:extLst>
              <a:ext uri="{FF2B5EF4-FFF2-40B4-BE49-F238E27FC236}">
                <a16:creationId xmlns:a16="http://schemas.microsoft.com/office/drawing/2014/main" id="{72627F06-9770-4E43-884E-E61B80FAECDD}"/>
              </a:ext>
            </a:extLst>
          </p:cNvPr>
          <p:cNvPicPr>
            <a:picLocks noChangeAspect="1"/>
          </p:cNvPicPr>
          <p:nvPr userDrawn="1"/>
        </p:nvPicPr>
        <p:blipFill>
          <a:blip r:embed="rId4"/>
          <a:stretch>
            <a:fillRect/>
          </a:stretch>
        </p:blipFill>
        <p:spPr>
          <a:xfrm>
            <a:off x="4712363" y="1147393"/>
            <a:ext cx="2767275" cy="417935"/>
          </a:xfrm>
          <a:prstGeom prst="rect">
            <a:avLst/>
          </a:prstGeom>
        </p:spPr>
      </p:pic>
      <p:sp>
        <p:nvSpPr>
          <p:cNvPr id="12" name="Text Placeholder 11">
            <a:extLst>
              <a:ext uri="{FF2B5EF4-FFF2-40B4-BE49-F238E27FC236}">
                <a16:creationId xmlns:a16="http://schemas.microsoft.com/office/drawing/2014/main" id="{C26C3A60-B7D8-4179-8404-F1B3A26040F3}"/>
              </a:ext>
            </a:extLst>
          </p:cNvPr>
          <p:cNvSpPr>
            <a:spLocks noGrp="1"/>
          </p:cNvSpPr>
          <p:nvPr>
            <p:ph type="body" sz="quarter" idx="10" hasCustomPrompt="1"/>
          </p:nvPr>
        </p:nvSpPr>
        <p:spPr>
          <a:xfrm>
            <a:off x="723900" y="3512503"/>
            <a:ext cx="10721339" cy="915035"/>
          </a:xfrm>
          <a:prstGeom prst="rect">
            <a:avLst/>
          </a:prstGeom>
        </p:spPr>
        <p:txBody>
          <a:bodyPr anchor="b" anchorCtr="0"/>
          <a:lstStyle>
            <a:lvl1pPr marL="0" indent="0" algn="ctr">
              <a:buNone/>
              <a:defRPr sz="7200" b="1">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Title</a:t>
            </a:r>
          </a:p>
        </p:txBody>
      </p:sp>
      <p:sp>
        <p:nvSpPr>
          <p:cNvPr id="14" name="Text Placeholder 11">
            <a:extLst>
              <a:ext uri="{FF2B5EF4-FFF2-40B4-BE49-F238E27FC236}">
                <a16:creationId xmlns:a16="http://schemas.microsoft.com/office/drawing/2014/main" id="{BEDC2FBF-D251-4B16-AFCD-867534A92B72}"/>
              </a:ext>
            </a:extLst>
          </p:cNvPr>
          <p:cNvSpPr>
            <a:spLocks noGrp="1"/>
          </p:cNvSpPr>
          <p:nvPr>
            <p:ph type="body" sz="quarter" idx="11" hasCustomPrompt="1"/>
          </p:nvPr>
        </p:nvSpPr>
        <p:spPr>
          <a:xfrm>
            <a:off x="723900" y="4335463"/>
            <a:ext cx="10721339" cy="526097"/>
          </a:xfrm>
          <a:prstGeom prst="rect">
            <a:avLst/>
          </a:prstGeom>
        </p:spPr>
        <p:txBody>
          <a:bodyPr/>
          <a:lstStyle>
            <a:lvl1pPr marL="0" indent="0" algn="ctr">
              <a:buNone/>
              <a:defRPr sz="3200" b="0">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Subtitle</a:t>
            </a:r>
          </a:p>
        </p:txBody>
      </p:sp>
      <p:sp>
        <p:nvSpPr>
          <p:cNvPr id="15" name="Text Placeholder 11">
            <a:extLst>
              <a:ext uri="{FF2B5EF4-FFF2-40B4-BE49-F238E27FC236}">
                <a16:creationId xmlns:a16="http://schemas.microsoft.com/office/drawing/2014/main" id="{7A76ADC9-0252-4EC6-BDB3-8CC6FA3A5811}"/>
              </a:ext>
            </a:extLst>
          </p:cNvPr>
          <p:cNvSpPr>
            <a:spLocks noGrp="1"/>
          </p:cNvSpPr>
          <p:nvPr>
            <p:ph type="body" sz="quarter" idx="12" hasCustomPrompt="1"/>
          </p:nvPr>
        </p:nvSpPr>
        <p:spPr>
          <a:xfrm>
            <a:off x="723900" y="6275070"/>
            <a:ext cx="10721339" cy="388620"/>
          </a:xfrm>
          <a:prstGeom prst="rect">
            <a:avLst/>
          </a:prstGeom>
        </p:spPr>
        <p:txBody>
          <a:bodyPr/>
          <a:lstStyle>
            <a:lvl1pPr marL="0" indent="0" algn="ctr">
              <a:buNone/>
              <a:defRPr sz="1600" b="0">
                <a:solidFill>
                  <a:schemeClr val="bg1">
                    <a:lumMod val="65000"/>
                  </a:schemeClr>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 /  TITLE  /  COMPANY  /  @TWITTERHANDLE</a:t>
            </a:r>
          </a:p>
        </p:txBody>
      </p:sp>
      <p:sp>
        <p:nvSpPr>
          <p:cNvPr id="16" name="Oval 15">
            <a:extLst>
              <a:ext uri="{FF2B5EF4-FFF2-40B4-BE49-F238E27FC236}">
                <a16:creationId xmlns:a16="http://schemas.microsoft.com/office/drawing/2014/main" id="{EF250EDF-C28F-4801-9058-69C90024E573}"/>
              </a:ext>
            </a:extLst>
          </p:cNvPr>
          <p:cNvSpPr/>
          <p:nvPr userDrawn="1"/>
        </p:nvSpPr>
        <p:spPr>
          <a:xfrm>
            <a:off x="5718810" y="5318760"/>
            <a:ext cx="754380" cy="754380"/>
          </a:xfrm>
          <a:prstGeom prst="ellipse">
            <a:avLst/>
          </a:prstGeom>
          <a:noFill/>
          <a:ln w="6350">
            <a:solidFill>
              <a:schemeClr val="bg1">
                <a:lumMod val="85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lt1">
                    <a:alpha val="45000"/>
                  </a:schemeClr>
                </a:solidFill>
                <a:latin typeface="Arial" charset="0"/>
                <a:ea typeface="Arial" charset="0"/>
                <a:cs typeface="Arial" charset="0"/>
              </a:rPr>
              <a:t>Image Here</a:t>
            </a:r>
          </a:p>
        </p:txBody>
      </p:sp>
    </p:spTree>
    <p:extLst>
      <p:ext uri="{BB962C8B-B14F-4D97-AF65-F5344CB8AC3E}">
        <p14:creationId xmlns:p14="http://schemas.microsoft.com/office/powerpoint/2010/main" val="323913115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Brick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BFC12-5353-4FAE-A69A-82F61D1FB85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a:extLst>
              <a:ext uri="{FF2B5EF4-FFF2-40B4-BE49-F238E27FC236}">
                <a16:creationId xmlns:a16="http://schemas.microsoft.com/office/drawing/2014/main" id="{6CD26EF6-4C44-40AB-82BC-C3773F143E15}"/>
              </a:ext>
            </a:extLst>
          </p:cNvPr>
          <p:cNvPicPr>
            <a:picLocks noChangeAspect="1"/>
          </p:cNvPicPr>
          <p:nvPr userDrawn="1"/>
        </p:nvPicPr>
        <p:blipFill>
          <a:blip r:embed="rId3"/>
          <a:stretch>
            <a:fillRect/>
          </a:stretch>
        </p:blipFill>
        <p:spPr>
          <a:xfrm>
            <a:off x="0" y="6305550"/>
            <a:ext cx="12192000" cy="552450"/>
          </a:xfrm>
          <a:prstGeom prst="rect">
            <a:avLst/>
          </a:prstGeom>
        </p:spPr>
      </p:pic>
      <p:grpSp>
        <p:nvGrpSpPr>
          <p:cNvPr id="6" name="Group 5">
            <a:extLst>
              <a:ext uri="{FF2B5EF4-FFF2-40B4-BE49-F238E27FC236}">
                <a16:creationId xmlns:a16="http://schemas.microsoft.com/office/drawing/2014/main" id="{1E97E992-DF5E-4A2B-85AA-04C95665EAF0}"/>
              </a:ext>
            </a:extLst>
          </p:cNvPr>
          <p:cNvGrpSpPr/>
          <p:nvPr userDrawn="1"/>
        </p:nvGrpSpPr>
        <p:grpSpPr>
          <a:xfrm>
            <a:off x="649652" y="568415"/>
            <a:ext cx="2731723" cy="412660"/>
            <a:chOff x="1376363" y="6289675"/>
            <a:chExt cx="2763838" cy="417512"/>
          </a:xfrm>
        </p:grpSpPr>
        <p:sp>
          <p:nvSpPr>
            <p:cNvPr id="7" name="Freeform 5">
              <a:extLst>
                <a:ext uri="{FF2B5EF4-FFF2-40B4-BE49-F238E27FC236}">
                  <a16:creationId xmlns:a16="http://schemas.microsoft.com/office/drawing/2014/main" id="{03E81C02-5965-4F6F-9C4B-801F8BCA5178}"/>
                </a:ext>
              </a:extLst>
            </p:cNvPr>
            <p:cNvSpPr>
              <a:spLocks noEditPoints="1"/>
            </p:cNvSpPr>
            <p:nvPr userDrawn="1"/>
          </p:nvSpPr>
          <p:spPr bwMode="auto">
            <a:xfrm>
              <a:off x="4098926" y="6434137"/>
              <a:ext cx="41275" cy="41275"/>
            </a:xfrm>
            <a:custGeom>
              <a:avLst/>
              <a:gdLst>
                <a:gd name="T0" fmla="*/ 1 w 26"/>
                <a:gd name="T1" fmla="*/ 8 h 26"/>
                <a:gd name="T2" fmla="*/ 4 w 26"/>
                <a:gd name="T3" fmla="*/ 4 h 26"/>
                <a:gd name="T4" fmla="*/ 8 w 26"/>
                <a:gd name="T5" fmla="*/ 1 h 26"/>
                <a:gd name="T6" fmla="*/ 13 w 26"/>
                <a:gd name="T7" fmla="*/ 0 h 26"/>
                <a:gd name="T8" fmla="*/ 18 w 26"/>
                <a:gd name="T9" fmla="*/ 1 h 26"/>
                <a:gd name="T10" fmla="*/ 22 w 26"/>
                <a:gd name="T11" fmla="*/ 4 h 26"/>
                <a:gd name="T12" fmla="*/ 25 w 26"/>
                <a:gd name="T13" fmla="*/ 8 h 26"/>
                <a:gd name="T14" fmla="*/ 26 w 26"/>
                <a:gd name="T15" fmla="*/ 13 h 26"/>
                <a:gd name="T16" fmla="*/ 25 w 26"/>
                <a:gd name="T17" fmla="*/ 18 h 26"/>
                <a:gd name="T18" fmla="*/ 22 w 26"/>
                <a:gd name="T19" fmla="*/ 22 h 26"/>
                <a:gd name="T20" fmla="*/ 18 w 26"/>
                <a:gd name="T21" fmla="*/ 25 h 26"/>
                <a:gd name="T22" fmla="*/ 13 w 26"/>
                <a:gd name="T23" fmla="*/ 26 h 26"/>
                <a:gd name="T24" fmla="*/ 8 w 26"/>
                <a:gd name="T25" fmla="*/ 25 h 26"/>
                <a:gd name="T26" fmla="*/ 4 w 26"/>
                <a:gd name="T27" fmla="*/ 22 h 26"/>
                <a:gd name="T28" fmla="*/ 1 w 26"/>
                <a:gd name="T29" fmla="*/ 18 h 26"/>
                <a:gd name="T30" fmla="*/ 0 w 26"/>
                <a:gd name="T31" fmla="*/ 13 h 26"/>
                <a:gd name="T32" fmla="*/ 1 w 26"/>
                <a:gd name="T33" fmla="*/ 8 h 26"/>
                <a:gd name="T34" fmla="*/ 3 w 26"/>
                <a:gd name="T35" fmla="*/ 18 h 26"/>
                <a:gd name="T36" fmla="*/ 5 w 26"/>
                <a:gd name="T37" fmla="*/ 21 h 26"/>
                <a:gd name="T38" fmla="*/ 9 w 26"/>
                <a:gd name="T39" fmla="*/ 23 h 26"/>
                <a:gd name="T40" fmla="*/ 13 w 26"/>
                <a:gd name="T41" fmla="*/ 24 h 26"/>
                <a:gd name="T42" fmla="*/ 17 w 26"/>
                <a:gd name="T43" fmla="*/ 23 h 26"/>
                <a:gd name="T44" fmla="*/ 21 w 26"/>
                <a:gd name="T45" fmla="*/ 21 h 26"/>
                <a:gd name="T46" fmla="*/ 23 w 26"/>
                <a:gd name="T47" fmla="*/ 18 h 26"/>
                <a:gd name="T48" fmla="*/ 24 w 26"/>
                <a:gd name="T49" fmla="*/ 13 h 26"/>
                <a:gd name="T50" fmla="*/ 23 w 26"/>
                <a:gd name="T51" fmla="*/ 9 h 26"/>
                <a:gd name="T52" fmla="*/ 21 w 26"/>
                <a:gd name="T53" fmla="*/ 5 h 26"/>
                <a:gd name="T54" fmla="*/ 17 w 26"/>
                <a:gd name="T55" fmla="*/ 3 h 26"/>
                <a:gd name="T56" fmla="*/ 13 w 26"/>
                <a:gd name="T57" fmla="*/ 2 h 26"/>
                <a:gd name="T58" fmla="*/ 9 w 26"/>
                <a:gd name="T59" fmla="*/ 3 h 26"/>
                <a:gd name="T60" fmla="*/ 5 w 26"/>
                <a:gd name="T61" fmla="*/ 5 h 26"/>
                <a:gd name="T62" fmla="*/ 3 w 26"/>
                <a:gd name="T63" fmla="*/ 9 h 26"/>
                <a:gd name="T64" fmla="*/ 2 w 26"/>
                <a:gd name="T65" fmla="*/ 13 h 26"/>
                <a:gd name="T66" fmla="*/ 3 w 26"/>
                <a:gd name="T67" fmla="*/ 18 h 26"/>
                <a:gd name="T68" fmla="*/ 14 w 26"/>
                <a:gd name="T69" fmla="*/ 6 h 26"/>
                <a:gd name="T70" fmla="*/ 18 w 26"/>
                <a:gd name="T71" fmla="*/ 7 h 26"/>
                <a:gd name="T72" fmla="*/ 19 w 26"/>
                <a:gd name="T73" fmla="*/ 10 h 26"/>
                <a:gd name="T74" fmla="*/ 18 w 26"/>
                <a:gd name="T75" fmla="*/ 13 h 26"/>
                <a:gd name="T76" fmla="*/ 15 w 26"/>
                <a:gd name="T77" fmla="*/ 14 h 26"/>
                <a:gd name="T78" fmla="*/ 20 w 26"/>
                <a:gd name="T79" fmla="*/ 21 h 26"/>
                <a:gd name="T80" fmla="*/ 17 w 26"/>
                <a:gd name="T81" fmla="*/ 21 h 26"/>
                <a:gd name="T82" fmla="*/ 13 w 26"/>
                <a:gd name="T83" fmla="*/ 14 h 26"/>
                <a:gd name="T84" fmla="*/ 10 w 26"/>
                <a:gd name="T85" fmla="*/ 14 h 26"/>
                <a:gd name="T86" fmla="*/ 10 w 26"/>
                <a:gd name="T87" fmla="*/ 21 h 26"/>
                <a:gd name="T88" fmla="*/ 8 w 26"/>
                <a:gd name="T89" fmla="*/ 21 h 26"/>
                <a:gd name="T90" fmla="*/ 8 w 26"/>
                <a:gd name="T91" fmla="*/ 6 h 26"/>
                <a:gd name="T92" fmla="*/ 14 w 26"/>
                <a:gd name="T93" fmla="*/ 6 h 26"/>
                <a:gd name="T94" fmla="*/ 13 w 26"/>
                <a:gd name="T95" fmla="*/ 12 h 26"/>
                <a:gd name="T96" fmla="*/ 14 w 26"/>
                <a:gd name="T97" fmla="*/ 12 h 26"/>
                <a:gd name="T98" fmla="*/ 16 w 26"/>
                <a:gd name="T99" fmla="*/ 12 h 26"/>
                <a:gd name="T100" fmla="*/ 16 w 26"/>
                <a:gd name="T101" fmla="*/ 11 h 26"/>
                <a:gd name="T102" fmla="*/ 17 w 26"/>
                <a:gd name="T103" fmla="*/ 10 h 26"/>
                <a:gd name="T104" fmla="*/ 17 w 26"/>
                <a:gd name="T105" fmla="*/ 9 h 26"/>
                <a:gd name="T106" fmla="*/ 16 w 26"/>
                <a:gd name="T107" fmla="*/ 8 h 26"/>
                <a:gd name="T108" fmla="*/ 15 w 26"/>
                <a:gd name="T109" fmla="*/ 8 h 26"/>
                <a:gd name="T110" fmla="*/ 13 w 26"/>
                <a:gd name="T111" fmla="*/ 8 h 26"/>
                <a:gd name="T112" fmla="*/ 10 w 26"/>
                <a:gd name="T113" fmla="*/ 8 h 26"/>
                <a:gd name="T114" fmla="*/ 10 w 26"/>
                <a:gd name="T115" fmla="*/ 12 h 26"/>
                <a:gd name="T116" fmla="*/ 13 w 26"/>
                <a:gd name="T11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26">
                  <a:moveTo>
                    <a:pt x="1" y="8"/>
                  </a:moveTo>
                  <a:cubicBezTo>
                    <a:pt x="2" y="6"/>
                    <a:pt x="3" y="5"/>
                    <a:pt x="4" y="4"/>
                  </a:cubicBezTo>
                  <a:cubicBezTo>
                    <a:pt x="5" y="3"/>
                    <a:pt x="6" y="2"/>
                    <a:pt x="8" y="1"/>
                  </a:cubicBezTo>
                  <a:cubicBezTo>
                    <a:pt x="10" y="1"/>
                    <a:pt x="11" y="0"/>
                    <a:pt x="13" y="0"/>
                  </a:cubicBezTo>
                  <a:cubicBezTo>
                    <a:pt x="15" y="0"/>
                    <a:pt x="17" y="1"/>
                    <a:pt x="18" y="1"/>
                  </a:cubicBezTo>
                  <a:cubicBezTo>
                    <a:pt x="20" y="2"/>
                    <a:pt x="21" y="3"/>
                    <a:pt x="22" y="4"/>
                  </a:cubicBezTo>
                  <a:cubicBezTo>
                    <a:pt x="23" y="5"/>
                    <a:pt x="24" y="6"/>
                    <a:pt x="25" y="8"/>
                  </a:cubicBezTo>
                  <a:cubicBezTo>
                    <a:pt x="26" y="10"/>
                    <a:pt x="26" y="11"/>
                    <a:pt x="26" y="13"/>
                  </a:cubicBezTo>
                  <a:cubicBezTo>
                    <a:pt x="26" y="15"/>
                    <a:pt x="26" y="17"/>
                    <a:pt x="25" y="18"/>
                  </a:cubicBezTo>
                  <a:cubicBezTo>
                    <a:pt x="24" y="20"/>
                    <a:pt x="23" y="21"/>
                    <a:pt x="22" y="22"/>
                  </a:cubicBezTo>
                  <a:cubicBezTo>
                    <a:pt x="21" y="24"/>
                    <a:pt x="20" y="25"/>
                    <a:pt x="18" y="25"/>
                  </a:cubicBezTo>
                  <a:cubicBezTo>
                    <a:pt x="17" y="26"/>
                    <a:pt x="15" y="26"/>
                    <a:pt x="13" y="26"/>
                  </a:cubicBezTo>
                  <a:cubicBezTo>
                    <a:pt x="11" y="26"/>
                    <a:pt x="10" y="26"/>
                    <a:pt x="8" y="25"/>
                  </a:cubicBezTo>
                  <a:cubicBezTo>
                    <a:pt x="6" y="25"/>
                    <a:pt x="5" y="24"/>
                    <a:pt x="4" y="22"/>
                  </a:cubicBezTo>
                  <a:cubicBezTo>
                    <a:pt x="3" y="21"/>
                    <a:pt x="2" y="20"/>
                    <a:pt x="1" y="18"/>
                  </a:cubicBezTo>
                  <a:cubicBezTo>
                    <a:pt x="0" y="17"/>
                    <a:pt x="0" y="15"/>
                    <a:pt x="0" y="13"/>
                  </a:cubicBezTo>
                  <a:cubicBezTo>
                    <a:pt x="0" y="11"/>
                    <a:pt x="0" y="10"/>
                    <a:pt x="1" y="8"/>
                  </a:cubicBezTo>
                  <a:moveTo>
                    <a:pt x="3" y="18"/>
                  </a:moveTo>
                  <a:cubicBezTo>
                    <a:pt x="4" y="19"/>
                    <a:pt x="4" y="20"/>
                    <a:pt x="5" y="21"/>
                  </a:cubicBezTo>
                  <a:cubicBezTo>
                    <a:pt x="6" y="22"/>
                    <a:pt x="8" y="23"/>
                    <a:pt x="9" y="23"/>
                  </a:cubicBezTo>
                  <a:cubicBezTo>
                    <a:pt x="10" y="24"/>
                    <a:pt x="12" y="24"/>
                    <a:pt x="13" y="24"/>
                  </a:cubicBezTo>
                  <a:cubicBezTo>
                    <a:pt x="15" y="24"/>
                    <a:pt x="16" y="24"/>
                    <a:pt x="17" y="23"/>
                  </a:cubicBezTo>
                  <a:cubicBezTo>
                    <a:pt x="19" y="23"/>
                    <a:pt x="20" y="22"/>
                    <a:pt x="21" y="21"/>
                  </a:cubicBezTo>
                  <a:cubicBezTo>
                    <a:pt x="22" y="20"/>
                    <a:pt x="22" y="19"/>
                    <a:pt x="23" y="18"/>
                  </a:cubicBezTo>
                  <a:cubicBezTo>
                    <a:pt x="23" y="16"/>
                    <a:pt x="24" y="15"/>
                    <a:pt x="24" y="13"/>
                  </a:cubicBezTo>
                  <a:cubicBezTo>
                    <a:pt x="24" y="12"/>
                    <a:pt x="23" y="10"/>
                    <a:pt x="23" y="9"/>
                  </a:cubicBezTo>
                  <a:cubicBezTo>
                    <a:pt x="22" y="7"/>
                    <a:pt x="22" y="6"/>
                    <a:pt x="21" y="5"/>
                  </a:cubicBezTo>
                  <a:cubicBezTo>
                    <a:pt x="20" y="4"/>
                    <a:pt x="19" y="4"/>
                    <a:pt x="17" y="3"/>
                  </a:cubicBezTo>
                  <a:cubicBezTo>
                    <a:pt x="16" y="2"/>
                    <a:pt x="15" y="2"/>
                    <a:pt x="13" y="2"/>
                  </a:cubicBezTo>
                  <a:cubicBezTo>
                    <a:pt x="12" y="2"/>
                    <a:pt x="10" y="2"/>
                    <a:pt x="9" y="3"/>
                  </a:cubicBezTo>
                  <a:cubicBezTo>
                    <a:pt x="8" y="4"/>
                    <a:pt x="6" y="4"/>
                    <a:pt x="5" y="5"/>
                  </a:cubicBezTo>
                  <a:cubicBezTo>
                    <a:pt x="4" y="6"/>
                    <a:pt x="4" y="7"/>
                    <a:pt x="3" y="9"/>
                  </a:cubicBezTo>
                  <a:cubicBezTo>
                    <a:pt x="3" y="10"/>
                    <a:pt x="2" y="12"/>
                    <a:pt x="2" y="13"/>
                  </a:cubicBezTo>
                  <a:cubicBezTo>
                    <a:pt x="2" y="15"/>
                    <a:pt x="3" y="16"/>
                    <a:pt x="3" y="18"/>
                  </a:cubicBezTo>
                  <a:moveTo>
                    <a:pt x="14" y="6"/>
                  </a:moveTo>
                  <a:cubicBezTo>
                    <a:pt x="16" y="6"/>
                    <a:pt x="17" y="6"/>
                    <a:pt x="18" y="7"/>
                  </a:cubicBezTo>
                  <a:cubicBezTo>
                    <a:pt x="19" y="7"/>
                    <a:pt x="19" y="9"/>
                    <a:pt x="19" y="10"/>
                  </a:cubicBezTo>
                  <a:cubicBezTo>
                    <a:pt x="19" y="11"/>
                    <a:pt x="19" y="12"/>
                    <a:pt x="18" y="13"/>
                  </a:cubicBezTo>
                  <a:cubicBezTo>
                    <a:pt x="17" y="14"/>
                    <a:pt x="16" y="14"/>
                    <a:pt x="15" y="14"/>
                  </a:cubicBezTo>
                  <a:cubicBezTo>
                    <a:pt x="20" y="21"/>
                    <a:pt x="20" y="21"/>
                    <a:pt x="20" y="21"/>
                  </a:cubicBezTo>
                  <a:cubicBezTo>
                    <a:pt x="17" y="21"/>
                    <a:pt x="17" y="21"/>
                    <a:pt x="17" y="21"/>
                  </a:cubicBezTo>
                  <a:cubicBezTo>
                    <a:pt x="13" y="14"/>
                    <a:pt x="13" y="14"/>
                    <a:pt x="13" y="14"/>
                  </a:cubicBezTo>
                  <a:cubicBezTo>
                    <a:pt x="10" y="14"/>
                    <a:pt x="10" y="14"/>
                    <a:pt x="10" y="14"/>
                  </a:cubicBezTo>
                  <a:cubicBezTo>
                    <a:pt x="10" y="21"/>
                    <a:pt x="10" y="21"/>
                    <a:pt x="10" y="21"/>
                  </a:cubicBezTo>
                  <a:cubicBezTo>
                    <a:pt x="8" y="21"/>
                    <a:pt x="8" y="21"/>
                    <a:pt x="8" y="21"/>
                  </a:cubicBezTo>
                  <a:cubicBezTo>
                    <a:pt x="8" y="6"/>
                    <a:pt x="8" y="6"/>
                    <a:pt x="8" y="6"/>
                  </a:cubicBezTo>
                  <a:lnTo>
                    <a:pt x="14" y="6"/>
                  </a:lnTo>
                  <a:close/>
                  <a:moveTo>
                    <a:pt x="13" y="12"/>
                  </a:moveTo>
                  <a:cubicBezTo>
                    <a:pt x="13" y="12"/>
                    <a:pt x="14" y="12"/>
                    <a:pt x="14" y="12"/>
                  </a:cubicBezTo>
                  <a:cubicBezTo>
                    <a:pt x="15" y="12"/>
                    <a:pt x="15" y="12"/>
                    <a:pt x="16" y="12"/>
                  </a:cubicBezTo>
                  <a:cubicBezTo>
                    <a:pt x="16" y="12"/>
                    <a:pt x="16" y="12"/>
                    <a:pt x="16" y="11"/>
                  </a:cubicBezTo>
                  <a:cubicBezTo>
                    <a:pt x="17" y="11"/>
                    <a:pt x="17" y="10"/>
                    <a:pt x="17" y="10"/>
                  </a:cubicBezTo>
                  <a:cubicBezTo>
                    <a:pt x="17" y="9"/>
                    <a:pt x="17" y="9"/>
                    <a:pt x="17" y="9"/>
                  </a:cubicBezTo>
                  <a:cubicBezTo>
                    <a:pt x="16" y="8"/>
                    <a:pt x="16" y="8"/>
                    <a:pt x="16" y="8"/>
                  </a:cubicBezTo>
                  <a:cubicBezTo>
                    <a:pt x="15" y="8"/>
                    <a:pt x="15" y="8"/>
                    <a:pt x="15" y="8"/>
                  </a:cubicBezTo>
                  <a:cubicBezTo>
                    <a:pt x="14" y="8"/>
                    <a:pt x="14" y="8"/>
                    <a:pt x="13" y="8"/>
                  </a:cubicBezTo>
                  <a:cubicBezTo>
                    <a:pt x="10" y="8"/>
                    <a:pt x="10" y="8"/>
                    <a:pt x="10" y="8"/>
                  </a:cubicBezTo>
                  <a:cubicBezTo>
                    <a:pt x="10" y="12"/>
                    <a:pt x="10" y="12"/>
                    <a:pt x="10" y="12"/>
                  </a:cubicBezTo>
                  <a:lnTo>
                    <a:pt x="13" y="12"/>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8" name="Freeform 6">
              <a:extLst>
                <a:ext uri="{FF2B5EF4-FFF2-40B4-BE49-F238E27FC236}">
                  <a16:creationId xmlns:a16="http://schemas.microsoft.com/office/drawing/2014/main" id="{660BBDCA-7594-46C4-A2ED-39285938802B}"/>
                </a:ext>
              </a:extLst>
            </p:cNvPr>
            <p:cNvSpPr>
              <a:spLocks/>
            </p:cNvSpPr>
            <p:nvPr userDrawn="1"/>
          </p:nvSpPr>
          <p:spPr bwMode="auto">
            <a:xfrm>
              <a:off x="1376363" y="6337300"/>
              <a:ext cx="358775" cy="369887"/>
            </a:xfrm>
            <a:custGeom>
              <a:avLst/>
              <a:gdLst>
                <a:gd name="T0" fmla="*/ 0 w 226"/>
                <a:gd name="T1" fmla="*/ 59 h 233"/>
                <a:gd name="T2" fmla="*/ 0 w 226"/>
                <a:gd name="T3" fmla="*/ 59 h 233"/>
                <a:gd name="T4" fmla="*/ 0 w 226"/>
                <a:gd name="T5" fmla="*/ 97 h 233"/>
                <a:gd name="T6" fmla="*/ 40 w 226"/>
                <a:gd name="T7" fmla="*/ 118 h 233"/>
                <a:gd name="T8" fmla="*/ 0 w 226"/>
                <a:gd name="T9" fmla="*/ 138 h 233"/>
                <a:gd name="T10" fmla="*/ 0 w 226"/>
                <a:gd name="T11" fmla="*/ 177 h 233"/>
                <a:gd name="T12" fmla="*/ 108 w 226"/>
                <a:gd name="T13" fmla="*/ 233 h 233"/>
                <a:gd name="T14" fmla="*/ 119 w 226"/>
                <a:gd name="T15" fmla="*/ 233 h 233"/>
                <a:gd name="T16" fmla="*/ 226 w 226"/>
                <a:gd name="T17" fmla="*/ 177 h 233"/>
                <a:gd name="T18" fmla="*/ 226 w 226"/>
                <a:gd name="T19" fmla="*/ 138 h 233"/>
                <a:gd name="T20" fmla="*/ 186 w 226"/>
                <a:gd name="T21" fmla="*/ 118 h 233"/>
                <a:gd name="T22" fmla="*/ 226 w 226"/>
                <a:gd name="T23" fmla="*/ 97 h 233"/>
                <a:gd name="T24" fmla="*/ 226 w 226"/>
                <a:gd name="T25" fmla="*/ 59 h 233"/>
                <a:gd name="T26" fmla="*/ 226 w 226"/>
                <a:gd name="T27" fmla="*/ 59 h 233"/>
                <a:gd name="T28" fmla="*/ 113 w 226"/>
                <a:gd name="T29" fmla="*/ 0 h 233"/>
                <a:gd name="T30" fmla="*/ 0 w 226"/>
                <a:gd name="T31" fmla="*/ 5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6" h="233">
                  <a:moveTo>
                    <a:pt x="0" y="59"/>
                  </a:moveTo>
                  <a:lnTo>
                    <a:pt x="0" y="59"/>
                  </a:lnTo>
                  <a:lnTo>
                    <a:pt x="0" y="97"/>
                  </a:lnTo>
                  <a:lnTo>
                    <a:pt x="40" y="118"/>
                  </a:lnTo>
                  <a:lnTo>
                    <a:pt x="0" y="138"/>
                  </a:lnTo>
                  <a:lnTo>
                    <a:pt x="0" y="177"/>
                  </a:lnTo>
                  <a:lnTo>
                    <a:pt x="108" y="233"/>
                  </a:lnTo>
                  <a:lnTo>
                    <a:pt x="119" y="233"/>
                  </a:lnTo>
                  <a:lnTo>
                    <a:pt x="226" y="177"/>
                  </a:lnTo>
                  <a:lnTo>
                    <a:pt x="226" y="138"/>
                  </a:lnTo>
                  <a:lnTo>
                    <a:pt x="186" y="118"/>
                  </a:lnTo>
                  <a:lnTo>
                    <a:pt x="226" y="97"/>
                  </a:lnTo>
                  <a:lnTo>
                    <a:pt x="226" y="59"/>
                  </a:lnTo>
                  <a:lnTo>
                    <a:pt x="226" y="59"/>
                  </a:lnTo>
                  <a:lnTo>
                    <a:pt x="113" y="0"/>
                  </a:lnTo>
                  <a:lnTo>
                    <a:pt x="0" y="59"/>
                  </a:lnTo>
                  <a:close/>
                </a:path>
              </a:pathLst>
            </a:custGeom>
            <a:solidFill>
              <a:srgbClr val="DC2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9" name="Freeform 7">
              <a:extLst>
                <a:ext uri="{FF2B5EF4-FFF2-40B4-BE49-F238E27FC236}">
                  <a16:creationId xmlns:a16="http://schemas.microsoft.com/office/drawing/2014/main" id="{701AE3C4-81DD-412E-85A1-5EE320A89E6E}"/>
                </a:ext>
              </a:extLst>
            </p:cNvPr>
            <p:cNvSpPr>
              <a:spLocks/>
            </p:cNvSpPr>
            <p:nvPr userDrawn="1"/>
          </p:nvSpPr>
          <p:spPr bwMode="auto">
            <a:xfrm>
              <a:off x="1376363" y="6524625"/>
              <a:ext cx="358775" cy="127000"/>
            </a:xfrm>
            <a:custGeom>
              <a:avLst/>
              <a:gdLst>
                <a:gd name="T0" fmla="*/ 186 w 226"/>
                <a:gd name="T1" fmla="*/ 0 h 80"/>
                <a:gd name="T2" fmla="*/ 113 w 226"/>
                <a:gd name="T3" fmla="*/ 38 h 80"/>
                <a:gd name="T4" fmla="*/ 40 w 226"/>
                <a:gd name="T5" fmla="*/ 0 h 80"/>
                <a:gd name="T6" fmla="*/ 0 w 226"/>
                <a:gd name="T7" fmla="*/ 20 h 80"/>
                <a:gd name="T8" fmla="*/ 113 w 226"/>
                <a:gd name="T9" fmla="*/ 80 h 80"/>
                <a:gd name="T10" fmla="*/ 226 w 226"/>
                <a:gd name="T11" fmla="*/ 20 h 80"/>
                <a:gd name="T12" fmla="*/ 186 w 226"/>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26" h="80">
                  <a:moveTo>
                    <a:pt x="186" y="0"/>
                  </a:moveTo>
                  <a:lnTo>
                    <a:pt x="113" y="38"/>
                  </a:lnTo>
                  <a:lnTo>
                    <a:pt x="40" y="0"/>
                  </a:lnTo>
                  <a:lnTo>
                    <a:pt x="0" y="20"/>
                  </a:lnTo>
                  <a:lnTo>
                    <a:pt x="113" y="80"/>
                  </a:lnTo>
                  <a:lnTo>
                    <a:pt x="226" y="20"/>
                  </a:lnTo>
                  <a:lnTo>
                    <a:pt x="186" y="0"/>
                  </a:lnTo>
                  <a:close/>
                </a:path>
              </a:pathLst>
            </a:custGeom>
            <a:solidFill>
              <a:srgbClr val="F0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0" name="Freeform 8">
              <a:extLst>
                <a:ext uri="{FF2B5EF4-FFF2-40B4-BE49-F238E27FC236}">
                  <a16:creationId xmlns:a16="http://schemas.microsoft.com/office/drawing/2014/main" id="{63A6AF79-096B-4C08-AAE8-E15E800F7A68}"/>
                </a:ext>
              </a:extLst>
            </p:cNvPr>
            <p:cNvSpPr>
              <a:spLocks/>
            </p:cNvSpPr>
            <p:nvPr userDrawn="1"/>
          </p:nvSpPr>
          <p:spPr bwMode="auto">
            <a:xfrm>
              <a:off x="1376363" y="6337300"/>
              <a:ext cx="358775" cy="187325"/>
            </a:xfrm>
            <a:custGeom>
              <a:avLst/>
              <a:gdLst>
                <a:gd name="T0" fmla="*/ 113 w 226"/>
                <a:gd name="T1" fmla="*/ 0 h 118"/>
                <a:gd name="T2" fmla="*/ 226 w 226"/>
                <a:gd name="T3" fmla="*/ 59 h 118"/>
                <a:gd name="T4" fmla="*/ 113 w 226"/>
                <a:gd name="T5" fmla="*/ 118 h 118"/>
                <a:gd name="T6" fmla="*/ 0 w 226"/>
                <a:gd name="T7" fmla="*/ 59 h 118"/>
                <a:gd name="T8" fmla="*/ 113 w 226"/>
                <a:gd name="T9" fmla="*/ 0 h 118"/>
              </a:gdLst>
              <a:ahLst/>
              <a:cxnLst>
                <a:cxn ang="0">
                  <a:pos x="T0" y="T1"/>
                </a:cxn>
                <a:cxn ang="0">
                  <a:pos x="T2" y="T3"/>
                </a:cxn>
                <a:cxn ang="0">
                  <a:pos x="T4" y="T5"/>
                </a:cxn>
                <a:cxn ang="0">
                  <a:pos x="T6" y="T7"/>
                </a:cxn>
                <a:cxn ang="0">
                  <a:pos x="T8" y="T9"/>
                </a:cxn>
              </a:cxnLst>
              <a:rect l="0" t="0" r="r" b="b"/>
              <a:pathLst>
                <a:path w="226" h="118">
                  <a:moveTo>
                    <a:pt x="113" y="0"/>
                  </a:moveTo>
                  <a:lnTo>
                    <a:pt x="226" y="59"/>
                  </a:lnTo>
                  <a:lnTo>
                    <a:pt x="113" y="118"/>
                  </a:lnTo>
                  <a:lnTo>
                    <a:pt x="0" y="59"/>
                  </a:lnTo>
                  <a:lnTo>
                    <a:pt x="113" y="0"/>
                  </a:lnTo>
                  <a:close/>
                </a:path>
              </a:pathLst>
            </a:custGeom>
            <a:solidFill>
              <a:srgbClr val="F0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1" name="Freeform 9">
              <a:extLst>
                <a:ext uri="{FF2B5EF4-FFF2-40B4-BE49-F238E27FC236}">
                  <a16:creationId xmlns:a16="http://schemas.microsoft.com/office/drawing/2014/main" id="{3868CD5D-8176-4CE4-A32A-5C85BE911440}"/>
                </a:ext>
              </a:extLst>
            </p:cNvPr>
            <p:cNvSpPr>
              <a:spLocks noEditPoints="1"/>
            </p:cNvSpPr>
            <p:nvPr userDrawn="1"/>
          </p:nvSpPr>
          <p:spPr bwMode="auto">
            <a:xfrm>
              <a:off x="1800226" y="6289675"/>
              <a:ext cx="265113" cy="392112"/>
            </a:xfrm>
            <a:custGeom>
              <a:avLst/>
              <a:gdLst>
                <a:gd name="T0" fmla="*/ 121 w 168"/>
                <a:gd name="T1" fmla="*/ 109 h 245"/>
                <a:gd name="T2" fmla="*/ 122 w 168"/>
                <a:gd name="T3" fmla="*/ 109 h 245"/>
                <a:gd name="T4" fmla="*/ 121 w 168"/>
                <a:gd name="T5" fmla="*/ 98 h 245"/>
                <a:gd name="T6" fmla="*/ 121 w 168"/>
                <a:gd name="T7" fmla="*/ 20 h 245"/>
                <a:gd name="T8" fmla="*/ 97 w 168"/>
                <a:gd name="T9" fmla="*/ 20 h 245"/>
                <a:gd name="T10" fmla="*/ 97 w 168"/>
                <a:gd name="T11" fmla="*/ 0 h 245"/>
                <a:gd name="T12" fmla="*/ 145 w 168"/>
                <a:gd name="T13" fmla="*/ 0 h 245"/>
                <a:gd name="T14" fmla="*/ 145 w 168"/>
                <a:gd name="T15" fmla="*/ 223 h 245"/>
                <a:gd name="T16" fmla="*/ 168 w 168"/>
                <a:gd name="T17" fmla="*/ 223 h 245"/>
                <a:gd name="T18" fmla="*/ 168 w 168"/>
                <a:gd name="T19" fmla="*/ 243 h 245"/>
                <a:gd name="T20" fmla="*/ 127 w 168"/>
                <a:gd name="T21" fmla="*/ 243 h 245"/>
                <a:gd name="T22" fmla="*/ 123 w 168"/>
                <a:gd name="T23" fmla="*/ 220 h 245"/>
                <a:gd name="T24" fmla="*/ 122 w 168"/>
                <a:gd name="T25" fmla="*/ 220 h 245"/>
                <a:gd name="T26" fmla="*/ 70 w 168"/>
                <a:gd name="T27" fmla="*/ 245 h 245"/>
                <a:gd name="T28" fmla="*/ 0 w 168"/>
                <a:gd name="T29" fmla="*/ 167 h 245"/>
                <a:gd name="T30" fmla="*/ 70 w 168"/>
                <a:gd name="T31" fmla="*/ 88 h 245"/>
                <a:gd name="T32" fmla="*/ 121 w 168"/>
                <a:gd name="T33" fmla="*/ 109 h 245"/>
                <a:gd name="T34" fmla="*/ 121 w 168"/>
                <a:gd name="T35" fmla="*/ 199 h 245"/>
                <a:gd name="T36" fmla="*/ 121 w 168"/>
                <a:gd name="T37" fmla="*/ 131 h 245"/>
                <a:gd name="T38" fmla="*/ 75 w 168"/>
                <a:gd name="T39" fmla="*/ 109 h 245"/>
                <a:gd name="T40" fmla="*/ 24 w 168"/>
                <a:gd name="T41" fmla="*/ 167 h 245"/>
                <a:gd name="T42" fmla="*/ 76 w 168"/>
                <a:gd name="T43" fmla="*/ 224 h 245"/>
                <a:gd name="T44" fmla="*/ 121 w 168"/>
                <a:gd name="T45" fmla="*/ 19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8" h="245">
                  <a:moveTo>
                    <a:pt x="121" y="109"/>
                  </a:moveTo>
                  <a:cubicBezTo>
                    <a:pt x="122" y="109"/>
                    <a:pt x="122" y="109"/>
                    <a:pt x="122" y="109"/>
                  </a:cubicBezTo>
                  <a:cubicBezTo>
                    <a:pt x="122" y="109"/>
                    <a:pt x="121" y="99"/>
                    <a:pt x="121" y="98"/>
                  </a:cubicBezTo>
                  <a:cubicBezTo>
                    <a:pt x="121" y="20"/>
                    <a:pt x="121" y="20"/>
                    <a:pt x="121" y="20"/>
                  </a:cubicBezTo>
                  <a:cubicBezTo>
                    <a:pt x="97" y="20"/>
                    <a:pt x="97" y="20"/>
                    <a:pt x="97" y="20"/>
                  </a:cubicBezTo>
                  <a:cubicBezTo>
                    <a:pt x="97" y="0"/>
                    <a:pt x="97" y="0"/>
                    <a:pt x="97" y="0"/>
                  </a:cubicBezTo>
                  <a:cubicBezTo>
                    <a:pt x="145" y="0"/>
                    <a:pt x="145" y="0"/>
                    <a:pt x="145" y="0"/>
                  </a:cubicBezTo>
                  <a:cubicBezTo>
                    <a:pt x="145" y="223"/>
                    <a:pt x="145" y="223"/>
                    <a:pt x="145" y="223"/>
                  </a:cubicBezTo>
                  <a:cubicBezTo>
                    <a:pt x="168" y="223"/>
                    <a:pt x="168" y="223"/>
                    <a:pt x="168" y="223"/>
                  </a:cubicBezTo>
                  <a:cubicBezTo>
                    <a:pt x="168" y="243"/>
                    <a:pt x="168" y="243"/>
                    <a:pt x="168" y="243"/>
                  </a:cubicBezTo>
                  <a:cubicBezTo>
                    <a:pt x="127" y="243"/>
                    <a:pt x="127" y="243"/>
                    <a:pt x="127" y="243"/>
                  </a:cubicBezTo>
                  <a:cubicBezTo>
                    <a:pt x="123" y="220"/>
                    <a:pt x="123" y="220"/>
                    <a:pt x="123" y="220"/>
                  </a:cubicBezTo>
                  <a:cubicBezTo>
                    <a:pt x="122" y="220"/>
                    <a:pt x="122" y="220"/>
                    <a:pt x="122" y="220"/>
                  </a:cubicBezTo>
                  <a:cubicBezTo>
                    <a:pt x="122" y="220"/>
                    <a:pt x="107" y="245"/>
                    <a:pt x="70" y="245"/>
                  </a:cubicBezTo>
                  <a:cubicBezTo>
                    <a:pt x="30" y="245"/>
                    <a:pt x="0" y="218"/>
                    <a:pt x="0" y="167"/>
                  </a:cubicBezTo>
                  <a:cubicBezTo>
                    <a:pt x="0" y="116"/>
                    <a:pt x="32" y="88"/>
                    <a:pt x="70" y="88"/>
                  </a:cubicBezTo>
                  <a:cubicBezTo>
                    <a:pt x="109" y="88"/>
                    <a:pt x="121" y="109"/>
                    <a:pt x="121" y="109"/>
                  </a:cubicBezTo>
                  <a:moveTo>
                    <a:pt x="121" y="199"/>
                  </a:moveTo>
                  <a:cubicBezTo>
                    <a:pt x="121" y="131"/>
                    <a:pt x="121" y="131"/>
                    <a:pt x="121" y="131"/>
                  </a:cubicBezTo>
                  <a:cubicBezTo>
                    <a:pt x="117" y="124"/>
                    <a:pt x="104" y="109"/>
                    <a:pt x="75" y="109"/>
                  </a:cubicBezTo>
                  <a:cubicBezTo>
                    <a:pt x="51" y="109"/>
                    <a:pt x="24" y="127"/>
                    <a:pt x="24" y="167"/>
                  </a:cubicBezTo>
                  <a:cubicBezTo>
                    <a:pt x="24" y="206"/>
                    <a:pt x="48" y="224"/>
                    <a:pt x="76" y="224"/>
                  </a:cubicBezTo>
                  <a:cubicBezTo>
                    <a:pt x="94" y="224"/>
                    <a:pt x="112" y="216"/>
                    <a:pt x="121" y="199"/>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2" name="Freeform 10">
              <a:extLst>
                <a:ext uri="{FF2B5EF4-FFF2-40B4-BE49-F238E27FC236}">
                  <a16:creationId xmlns:a16="http://schemas.microsoft.com/office/drawing/2014/main" id="{E4EA2471-1F51-47EE-AB53-535D3ABD678B}"/>
                </a:ext>
              </a:extLst>
            </p:cNvPr>
            <p:cNvSpPr>
              <a:spLocks noEditPoints="1"/>
            </p:cNvSpPr>
            <p:nvPr userDrawn="1"/>
          </p:nvSpPr>
          <p:spPr bwMode="auto">
            <a:xfrm>
              <a:off x="2087563" y="6430962"/>
              <a:ext cx="238125" cy="250825"/>
            </a:xfrm>
            <a:custGeom>
              <a:avLst/>
              <a:gdLst>
                <a:gd name="T0" fmla="*/ 110 w 150"/>
                <a:gd name="T1" fmla="*/ 129 h 157"/>
                <a:gd name="T2" fmla="*/ 52 w 150"/>
                <a:gd name="T3" fmla="*/ 157 h 157"/>
                <a:gd name="T4" fmla="*/ 0 w 150"/>
                <a:gd name="T5" fmla="*/ 113 h 157"/>
                <a:gd name="T6" fmla="*/ 69 w 150"/>
                <a:gd name="T7" fmla="*/ 70 h 157"/>
                <a:gd name="T8" fmla="*/ 108 w 150"/>
                <a:gd name="T9" fmla="*/ 70 h 157"/>
                <a:gd name="T10" fmla="*/ 108 w 150"/>
                <a:gd name="T11" fmla="*/ 57 h 157"/>
                <a:gd name="T12" fmla="*/ 65 w 150"/>
                <a:gd name="T13" fmla="*/ 20 h 157"/>
                <a:gd name="T14" fmla="*/ 25 w 150"/>
                <a:gd name="T15" fmla="*/ 50 h 157"/>
                <a:gd name="T16" fmla="*/ 25 w 150"/>
                <a:gd name="T17" fmla="*/ 53 h 157"/>
                <a:gd name="T18" fmla="*/ 3 w 150"/>
                <a:gd name="T19" fmla="*/ 53 h 157"/>
                <a:gd name="T20" fmla="*/ 3 w 150"/>
                <a:gd name="T21" fmla="*/ 46 h 157"/>
                <a:gd name="T22" fmla="*/ 66 w 150"/>
                <a:gd name="T23" fmla="*/ 0 h 157"/>
                <a:gd name="T24" fmla="*/ 132 w 150"/>
                <a:gd name="T25" fmla="*/ 58 h 157"/>
                <a:gd name="T26" fmla="*/ 132 w 150"/>
                <a:gd name="T27" fmla="*/ 135 h 157"/>
                <a:gd name="T28" fmla="*/ 150 w 150"/>
                <a:gd name="T29" fmla="*/ 135 h 157"/>
                <a:gd name="T30" fmla="*/ 150 w 150"/>
                <a:gd name="T31" fmla="*/ 155 h 157"/>
                <a:gd name="T32" fmla="*/ 114 w 150"/>
                <a:gd name="T33" fmla="*/ 155 h 157"/>
                <a:gd name="T34" fmla="*/ 111 w 150"/>
                <a:gd name="T35" fmla="*/ 129 h 157"/>
                <a:gd name="T36" fmla="*/ 110 w 150"/>
                <a:gd name="T37" fmla="*/ 129 h 157"/>
                <a:gd name="T38" fmla="*/ 108 w 150"/>
                <a:gd name="T39" fmla="*/ 88 h 157"/>
                <a:gd name="T40" fmla="*/ 71 w 150"/>
                <a:gd name="T41" fmla="*/ 88 h 157"/>
                <a:gd name="T42" fmla="*/ 24 w 150"/>
                <a:gd name="T43" fmla="*/ 113 h 157"/>
                <a:gd name="T44" fmla="*/ 57 w 150"/>
                <a:gd name="T45" fmla="*/ 138 h 157"/>
                <a:gd name="T46" fmla="*/ 108 w 150"/>
                <a:gd name="T47" fmla="*/ 111 h 157"/>
                <a:gd name="T48" fmla="*/ 108 w 150"/>
                <a:gd name="T49" fmla="*/ 8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57">
                  <a:moveTo>
                    <a:pt x="110" y="129"/>
                  </a:moveTo>
                  <a:cubicBezTo>
                    <a:pt x="110" y="129"/>
                    <a:pt x="97" y="157"/>
                    <a:pt x="52" y="157"/>
                  </a:cubicBezTo>
                  <a:cubicBezTo>
                    <a:pt x="21" y="157"/>
                    <a:pt x="0" y="138"/>
                    <a:pt x="0" y="113"/>
                  </a:cubicBezTo>
                  <a:cubicBezTo>
                    <a:pt x="0" y="85"/>
                    <a:pt x="27" y="70"/>
                    <a:pt x="69" y="70"/>
                  </a:cubicBezTo>
                  <a:cubicBezTo>
                    <a:pt x="108" y="70"/>
                    <a:pt x="108" y="70"/>
                    <a:pt x="108" y="70"/>
                  </a:cubicBezTo>
                  <a:cubicBezTo>
                    <a:pt x="108" y="57"/>
                    <a:pt x="108" y="57"/>
                    <a:pt x="108" y="57"/>
                  </a:cubicBezTo>
                  <a:cubicBezTo>
                    <a:pt x="108" y="31"/>
                    <a:pt x="93" y="20"/>
                    <a:pt x="65" y="20"/>
                  </a:cubicBezTo>
                  <a:cubicBezTo>
                    <a:pt x="39" y="20"/>
                    <a:pt x="25" y="33"/>
                    <a:pt x="25" y="50"/>
                  </a:cubicBezTo>
                  <a:cubicBezTo>
                    <a:pt x="25" y="53"/>
                    <a:pt x="25" y="53"/>
                    <a:pt x="25" y="53"/>
                  </a:cubicBezTo>
                  <a:cubicBezTo>
                    <a:pt x="3" y="53"/>
                    <a:pt x="3" y="53"/>
                    <a:pt x="3" y="53"/>
                  </a:cubicBezTo>
                  <a:cubicBezTo>
                    <a:pt x="3" y="46"/>
                    <a:pt x="3" y="46"/>
                    <a:pt x="3" y="46"/>
                  </a:cubicBezTo>
                  <a:cubicBezTo>
                    <a:pt x="3" y="23"/>
                    <a:pt x="22" y="0"/>
                    <a:pt x="66" y="0"/>
                  </a:cubicBezTo>
                  <a:cubicBezTo>
                    <a:pt x="107" y="0"/>
                    <a:pt x="132" y="19"/>
                    <a:pt x="132" y="58"/>
                  </a:cubicBezTo>
                  <a:cubicBezTo>
                    <a:pt x="132" y="135"/>
                    <a:pt x="132" y="135"/>
                    <a:pt x="132" y="135"/>
                  </a:cubicBezTo>
                  <a:cubicBezTo>
                    <a:pt x="150" y="135"/>
                    <a:pt x="150" y="135"/>
                    <a:pt x="150" y="135"/>
                  </a:cubicBezTo>
                  <a:cubicBezTo>
                    <a:pt x="150" y="155"/>
                    <a:pt x="150" y="155"/>
                    <a:pt x="150" y="155"/>
                  </a:cubicBezTo>
                  <a:cubicBezTo>
                    <a:pt x="114" y="155"/>
                    <a:pt x="114" y="155"/>
                    <a:pt x="114" y="155"/>
                  </a:cubicBezTo>
                  <a:cubicBezTo>
                    <a:pt x="111" y="129"/>
                    <a:pt x="111" y="129"/>
                    <a:pt x="111" y="129"/>
                  </a:cubicBezTo>
                  <a:lnTo>
                    <a:pt x="110" y="129"/>
                  </a:lnTo>
                  <a:close/>
                  <a:moveTo>
                    <a:pt x="108" y="88"/>
                  </a:moveTo>
                  <a:cubicBezTo>
                    <a:pt x="71" y="88"/>
                    <a:pt x="71" y="88"/>
                    <a:pt x="71" y="88"/>
                  </a:cubicBezTo>
                  <a:cubicBezTo>
                    <a:pt x="44" y="88"/>
                    <a:pt x="24" y="95"/>
                    <a:pt x="24" y="113"/>
                  </a:cubicBezTo>
                  <a:cubicBezTo>
                    <a:pt x="24" y="128"/>
                    <a:pt x="38" y="138"/>
                    <a:pt x="57" y="138"/>
                  </a:cubicBezTo>
                  <a:cubicBezTo>
                    <a:pt x="93" y="138"/>
                    <a:pt x="108" y="111"/>
                    <a:pt x="108" y="111"/>
                  </a:cubicBezTo>
                  <a:lnTo>
                    <a:pt x="108" y="88"/>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3" name="Freeform 11">
              <a:extLst>
                <a:ext uri="{FF2B5EF4-FFF2-40B4-BE49-F238E27FC236}">
                  <a16:creationId xmlns:a16="http://schemas.microsoft.com/office/drawing/2014/main" id="{AE153B4E-7BA3-4CE2-916A-01DCE66A47FC}"/>
                </a:ext>
              </a:extLst>
            </p:cNvPr>
            <p:cNvSpPr>
              <a:spLocks/>
            </p:cNvSpPr>
            <p:nvPr userDrawn="1"/>
          </p:nvSpPr>
          <p:spPr bwMode="auto">
            <a:xfrm>
              <a:off x="2332038" y="6369050"/>
              <a:ext cx="158750" cy="312737"/>
            </a:xfrm>
            <a:custGeom>
              <a:avLst/>
              <a:gdLst>
                <a:gd name="T0" fmla="*/ 47 w 100"/>
                <a:gd name="T1" fmla="*/ 0 h 195"/>
                <a:gd name="T2" fmla="*/ 47 w 100"/>
                <a:gd name="T3" fmla="*/ 41 h 195"/>
                <a:gd name="T4" fmla="*/ 95 w 100"/>
                <a:gd name="T5" fmla="*/ 41 h 195"/>
                <a:gd name="T6" fmla="*/ 95 w 100"/>
                <a:gd name="T7" fmla="*/ 60 h 195"/>
                <a:gd name="T8" fmla="*/ 47 w 100"/>
                <a:gd name="T9" fmla="*/ 60 h 195"/>
                <a:gd name="T10" fmla="*/ 47 w 100"/>
                <a:gd name="T11" fmla="*/ 142 h 195"/>
                <a:gd name="T12" fmla="*/ 72 w 100"/>
                <a:gd name="T13" fmla="*/ 174 h 195"/>
                <a:gd name="T14" fmla="*/ 100 w 100"/>
                <a:gd name="T15" fmla="*/ 169 h 195"/>
                <a:gd name="T16" fmla="*/ 100 w 100"/>
                <a:gd name="T17" fmla="*/ 190 h 195"/>
                <a:gd name="T18" fmla="*/ 69 w 100"/>
                <a:gd name="T19" fmla="*/ 195 h 195"/>
                <a:gd name="T20" fmla="*/ 23 w 100"/>
                <a:gd name="T21" fmla="*/ 144 h 195"/>
                <a:gd name="T22" fmla="*/ 23 w 100"/>
                <a:gd name="T23" fmla="*/ 60 h 195"/>
                <a:gd name="T24" fmla="*/ 0 w 100"/>
                <a:gd name="T25" fmla="*/ 60 h 195"/>
                <a:gd name="T26" fmla="*/ 0 w 100"/>
                <a:gd name="T27" fmla="*/ 41 h 195"/>
                <a:gd name="T28" fmla="*/ 23 w 100"/>
                <a:gd name="T29" fmla="*/ 41 h 195"/>
                <a:gd name="T30" fmla="*/ 27 w 100"/>
                <a:gd name="T31" fmla="*/ 0 h 195"/>
                <a:gd name="T32" fmla="*/ 47 w 10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95">
                  <a:moveTo>
                    <a:pt x="47" y="0"/>
                  </a:moveTo>
                  <a:cubicBezTo>
                    <a:pt x="47" y="41"/>
                    <a:pt x="47" y="41"/>
                    <a:pt x="47" y="41"/>
                  </a:cubicBezTo>
                  <a:cubicBezTo>
                    <a:pt x="95" y="41"/>
                    <a:pt x="95" y="41"/>
                    <a:pt x="95" y="41"/>
                  </a:cubicBezTo>
                  <a:cubicBezTo>
                    <a:pt x="95" y="60"/>
                    <a:pt x="95" y="60"/>
                    <a:pt x="95" y="60"/>
                  </a:cubicBezTo>
                  <a:cubicBezTo>
                    <a:pt x="47" y="60"/>
                    <a:pt x="47" y="60"/>
                    <a:pt x="47" y="60"/>
                  </a:cubicBezTo>
                  <a:cubicBezTo>
                    <a:pt x="47" y="142"/>
                    <a:pt x="47" y="142"/>
                    <a:pt x="47" y="142"/>
                  </a:cubicBezTo>
                  <a:cubicBezTo>
                    <a:pt x="47" y="164"/>
                    <a:pt x="57" y="174"/>
                    <a:pt x="72" y="174"/>
                  </a:cubicBezTo>
                  <a:cubicBezTo>
                    <a:pt x="89" y="174"/>
                    <a:pt x="100" y="169"/>
                    <a:pt x="100" y="169"/>
                  </a:cubicBezTo>
                  <a:cubicBezTo>
                    <a:pt x="100" y="190"/>
                    <a:pt x="100" y="190"/>
                    <a:pt x="100" y="190"/>
                  </a:cubicBezTo>
                  <a:cubicBezTo>
                    <a:pt x="100" y="190"/>
                    <a:pt x="87" y="195"/>
                    <a:pt x="69" y="195"/>
                  </a:cubicBezTo>
                  <a:cubicBezTo>
                    <a:pt x="39" y="195"/>
                    <a:pt x="23" y="178"/>
                    <a:pt x="23" y="144"/>
                  </a:cubicBezTo>
                  <a:cubicBezTo>
                    <a:pt x="23" y="60"/>
                    <a:pt x="23" y="60"/>
                    <a:pt x="23" y="60"/>
                  </a:cubicBezTo>
                  <a:cubicBezTo>
                    <a:pt x="0" y="60"/>
                    <a:pt x="0" y="60"/>
                    <a:pt x="0" y="60"/>
                  </a:cubicBezTo>
                  <a:cubicBezTo>
                    <a:pt x="0" y="41"/>
                    <a:pt x="0" y="41"/>
                    <a:pt x="0" y="41"/>
                  </a:cubicBezTo>
                  <a:cubicBezTo>
                    <a:pt x="23" y="41"/>
                    <a:pt x="23" y="41"/>
                    <a:pt x="23" y="41"/>
                  </a:cubicBezTo>
                  <a:cubicBezTo>
                    <a:pt x="27" y="0"/>
                    <a:pt x="27" y="0"/>
                    <a:pt x="27" y="0"/>
                  </a:cubicBezTo>
                  <a:lnTo>
                    <a:pt x="47" y="0"/>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4" name="Freeform 12">
              <a:extLst>
                <a:ext uri="{FF2B5EF4-FFF2-40B4-BE49-F238E27FC236}">
                  <a16:creationId xmlns:a16="http://schemas.microsoft.com/office/drawing/2014/main" id="{4BB01FE5-B1B6-4B4E-AE49-BBCCCB89BA9E}"/>
                </a:ext>
              </a:extLst>
            </p:cNvPr>
            <p:cNvSpPr>
              <a:spLocks noEditPoints="1"/>
            </p:cNvSpPr>
            <p:nvPr userDrawn="1"/>
          </p:nvSpPr>
          <p:spPr bwMode="auto">
            <a:xfrm>
              <a:off x="2513013" y="6430962"/>
              <a:ext cx="236538" cy="250825"/>
            </a:xfrm>
            <a:custGeom>
              <a:avLst/>
              <a:gdLst>
                <a:gd name="T0" fmla="*/ 110 w 150"/>
                <a:gd name="T1" fmla="*/ 129 h 157"/>
                <a:gd name="T2" fmla="*/ 52 w 150"/>
                <a:gd name="T3" fmla="*/ 157 h 157"/>
                <a:gd name="T4" fmla="*/ 0 w 150"/>
                <a:gd name="T5" fmla="*/ 113 h 157"/>
                <a:gd name="T6" fmla="*/ 69 w 150"/>
                <a:gd name="T7" fmla="*/ 70 h 157"/>
                <a:gd name="T8" fmla="*/ 108 w 150"/>
                <a:gd name="T9" fmla="*/ 70 h 157"/>
                <a:gd name="T10" fmla="*/ 108 w 150"/>
                <a:gd name="T11" fmla="*/ 57 h 157"/>
                <a:gd name="T12" fmla="*/ 65 w 150"/>
                <a:gd name="T13" fmla="*/ 20 h 157"/>
                <a:gd name="T14" fmla="*/ 25 w 150"/>
                <a:gd name="T15" fmla="*/ 50 h 157"/>
                <a:gd name="T16" fmla="*/ 25 w 150"/>
                <a:gd name="T17" fmla="*/ 53 h 157"/>
                <a:gd name="T18" fmla="*/ 3 w 150"/>
                <a:gd name="T19" fmla="*/ 53 h 157"/>
                <a:gd name="T20" fmla="*/ 3 w 150"/>
                <a:gd name="T21" fmla="*/ 46 h 157"/>
                <a:gd name="T22" fmla="*/ 66 w 150"/>
                <a:gd name="T23" fmla="*/ 0 h 157"/>
                <a:gd name="T24" fmla="*/ 132 w 150"/>
                <a:gd name="T25" fmla="*/ 58 h 157"/>
                <a:gd name="T26" fmla="*/ 132 w 150"/>
                <a:gd name="T27" fmla="*/ 135 h 157"/>
                <a:gd name="T28" fmla="*/ 150 w 150"/>
                <a:gd name="T29" fmla="*/ 135 h 157"/>
                <a:gd name="T30" fmla="*/ 150 w 150"/>
                <a:gd name="T31" fmla="*/ 155 h 157"/>
                <a:gd name="T32" fmla="*/ 114 w 150"/>
                <a:gd name="T33" fmla="*/ 155 h 157"/>
                <a:gd name="T34" fmla="*/ 111 w 150"/>
                <a:gd name="T35" fmla="*/ 129 h 157"/>
                <a:gd name="T36" fmla="*/ 110 w 150"/>
                <a:gd name="T37" fmla="*/ 129 h 157"/>
                <a:gd name="T38" fmla="*/ 108 w 150"/>
                <a:gd name="T39" fmla="*/ 88 h 157"/>
                <a:gd name="T40" fmla="*/ 71 w 150"/>
                <a:gd name="T41" fmla="*/ 88 h 157"/>
                <a:gd name="T42" fmla="*/ 24 w 150"/>
                <a:gd name="T43" fmla="*/ 113 h 157"/>
                <a:gd name="T44" fmla="*/ 58 w 150"/>
                <a:gd name="T45" fmla="*/ 138 h 157"/>
                <a:gd name="T46" fmla="*/ 108 w 150"/>
                <a:gd name="T47" fmla="*/ 111 h 157"/>
                <a:gd name="T48" fmla="*/ 108 w 150"/>
                <a:gd name="T49" fmla="*/ 8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57">
                  <a:moveTo>
                    <a:pt x="110" y="129"/>
                  </a:moveTo>
                  <a:cubicBezTo>
                    <a:pt x="110" y="129"/>
                    <a:pt x="97" y="157"/>
                    <a:pt x="52" y="157"/>
                  </a:cubicBezTo>
                  <a:cubicBezTo>
                    <a:pt x="21" y="157"/>
                    <a:pt x="0" y="138"/>
                    <a:pt x="0" y="113"/>
                  </a:cubicBezTo>
                  <a:cubicBezTo>
                    <a:pt x="0" y="85"/>
                    <a:pt x="27" y="70"/>
                    <a:pt x="69" y="70"/>
                  </a:cubicBezTo>
                  <a:cubicBezTo>
                    <a:pt x="108" y="70"/>
                    <a:pt x="108" y="70"/>
                    <a:pt x="108" y="70"/>
                  </a:cubicBezTo>
                  <a:cubicBezTo>
                    <a:pt x="108" y="57"/>
                    <a:pt x="108" y="57"/>
                    <a:pt x="108" y="57"/>
                  </a:cubicBezTo>
                  <a:cubicBezTo>
                    <a:pt x="108" y="31"/>
                    <a:pt x="93" y="20"/>
                    <a:pt x="65" y="20"/>
                  </a:cubicBezTo>
                  <a:cubicBezTo>
                    <a:pt x="39" y="20"/>
                    <a:pt x="25" y="33"/>
                    <a:pt x="25" y="50"/>
                  </a:cubicBezTo>
                  <a:cubicBezTo>
                    <a:pt x="25" y="53"/>
                    <a:pt x="25" y="53"/>
                    <a:pt x="25" y="53"/>
                  </a:cubicBezTo>
                  <a:cubicBezTo>
                    <a:pt x="3" y="53"/>
                    <a:pt x="3" y="53"/>
                    <a:pt x="3" y="53"/>
                  </a:cubicBezTo>
                  <a:cubicBezTo>
                    <a:pt x="3" y="46"/>
                    <a:pt x="3" y="46"/>
                    <a:pt x="3" y="46"/>
                  </a:cubicBezTo>
                  <a:cubicBezTo>
                    <a:pt x="3" y="23"/>
                    <a:pt x="22" y="0"/>
                    <a:pt x="66" y="0"/>
                  </a:cubicBezTo>
                  <a:cubicBezTo>
                    <a:pt x="107" y="0"/>
                    <a:pt x="132" y="19"/>
                    <a:pt x="132" y="58"/>
                  </a:cubicBezTo>
                  <a:cubicBezTo>
                    <a:pt x="132" y="135"/>
                    <a:pt x="132" y="135"/>
                    <a:pt x="132" y="135"/>
                  </a:cubicBezTo>
                  <a:cubicBezTo>
                    <a:pt x="150" y="135"/>
                    <a:pt x="150" y="135"/>
                    <a:pt x="150" y="135"/>
                  </a:cubicBezTo>
                  <a:cubicBezTo>
                    <a:pt x="150" y="155"/>
                    <a:pt x="150" y="155"/>
                    <a:pt x="150" y="155"/>
                  </a:cubicBezTo>
                  <a:cubicBezTo>
                    <a:pt x="114" y="155"/>
                    <a:pt x="114" y="155"/>
                    <a:pt x="114" y="155"/>
                  </a:cubicBezTo>
                  <a:cubicBezTo>
                    <a:pt x="111" y="129"/>
                    <a:pt x="111" y="129"/>
                    <a:pt x="111" y="129"/>
                  </a:cubicBezTo>
                  <a:lnTo>
                    <a:pt x="110" y="129"/>
                  </a:lnTo>
                  <a:close/>
                  <a:moveTo>
                    <a:pt x="108" y="88"/>
                  </a:moveTo>
                  <a:cubicBezTo>
                    <a:pt x="71" y="88"/>
                    <a:pt x="71" y="88"/>
                    <a:pt x="71" y="88"/>
                  </a:cubicBezTo>
                  <a:cubicBezTo>
                    <a:pt x="44" y="88"/>
                    <a:pt x="24" y="95"/>
                    <a:pt x="24" y="113"/>
                  </a:cubicBezTo>
                  <a:cubicBezTo>
                    <a:pt x="24" y="128"/>
                    <a:pt x="38" y="138"/>
                    <a:pt x="58" y="138"/>
                  </a:cubicBezTo>
                  <a:cubicBezTo>
                    <a:pt x="93" y="138"/>
                    <a:pt x="108" y="111"/>
                    <a:pt x="108" y="111"/>
                  </a:cubicBezTo>
                  <a:lnTo>
                    <a:pt x="108" y="88"/>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5" name="Freeform 13">
              <a:extLst>
                <a:ext uri="{FF2B5EF4-FFF2-40B4-BE49-F238E27FC236}">
                  <a16:creationId xmlns:a16="http://schemas.microsoft.com/office/drawing/2014/main" id="{C122C564-362F-4B7C-9108-00D21D20FC6F}"/>
                </a:ext>
              </a:extLst>
            </p:cNvPr>
            <p:cNvSpPr>
              <a:spLocks noEditPoints="1"/>
            </p:cNvSpPr>
            <p:nvPr userDrawn="1"/>
          </p:nvSpPr>
          <p:spPr bwMode="auto">
            <a:xfrm>
              <a:off x="2749551" y="6289675"/>
              <a:ext cx="266700" cy="392112"/>
            </a:xfrm>
            <a:custGeom>
              <a:avLst/>
              <a:gdLst>
                <a:gd name="T0" fmla="*/ 45 w 168"/>
                <a:gd name="T1" fmla="*/ 220 h 245"/>
                <a:gd name="T2" fmla="*/ 41 w 168"/>
                <a:gd name="T3" fmla="*/ 243 h 245"/>
                <a:gd name="T4" fmla="*/ 23 w 168"/>
                <a:gd name="T5" fmla="*/ 243 h 245"/>
                <a:gd name="T6" fmla="*/ 23 w 168"/>
                <a:gd name="T7" fmla="*/ 20 h 245"/>
                <a:gd name="T8" fmla="*/ 0 w 168"/>
                <a:gd name="T9" fmla="*/ 20 h 245"/>
                <a:gd name="T10" fmla="*/ 0 w 168"/>
                <a:gd name="T11" fmla="*/ 0 h 245"/>
                <a:gd name="T12" fmla="*/ 47 w 168"/>
                <a:gd name="T13" fmla="*/ 0 h 245"/>
                <a:gd name="T14" fmla="*/ 47 w 168"/>
                <a:gd name="T15" fmla="*/ 98 h 245"/>
                <a:gd name="T16" fmla="*/ 46 w 168"/>
                <a:gd name="T17" fmla="*/ 109 h 245"/>
                <a:gd name="T18" fmla="*/ 47 w 168"/>
                <a:gd name="T19" fmla="*/ 109 h 245"/>
                <a:gd name="T20" fmla="*/ 98 w 168"/>
                <a:gd name="T21" fmla="*/ 88 h 245"/>
                <a:gd name="T22" fmla="*/ 168 w 168"/>
                <a:gd name="T23" fmla="*/ 167 h 245"/>
                <a:gd name="T24" fmla="*/ 98 w 168"/>
                <a:gd name="T25" fmla="*/ 245 h 245"/>
                <a:gd name="T26" fmla="*/ 46 w 168"/>
                <a:gd name="T27" fmla="*/ 220 h 245"/>
                <a:gd name="T28" fmla="*/ 45 w 168"/>
                <a:gd name="T29" fmla="*/ 220 h 245"/>
                <a:gd name="T30" fmla="*/ 47 w 168"/>
                <a:gd name="T31" fmla="*/ 131 h 245"/>
                <a:gd name="T32" fmla="*/ 47 w 168"/>
                <a:gd name="T33" fmla="*/ 199 h 245"/>
                <a:gd name="T34" fmla="*/ 93 w 168"/>
                <a:gd name="T35" fmla="*/ 224 h 245"/>
                <a:gd name="T36" fmla="*/ 144 w 168"/>
                <a:gd name="T37" fmla="*/ 167 h 245"/>
                <a:gd name="T38" fmla="*/ 93 w 168"/>
                <a:gd name="T39" fmla="*/ 109 h 245"/>
                <a:gd name="T40" fmla="*/ 47 w 168"/>
                <a:gd name="T41" fmla="*/ 13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45">
                  <a:moveTo>
                    <a:pt x="45" y="220"/>
                  </a:moveTo>
                  <a:cubicBezTo>
                    <a:pt x="41" y="243"/>
                    <a:pt x="41" y="243"/>
                    <a:pt x="41" y="243"/>
                  </a:cubicBezTo>
                  <a:cubicBezTo>
                    <a:pt x="23" y="243"/>
                    <a:pt x="23" y="243"/>
                    <a:pt x="23" y="243"/>
                  </a:cubicBezTo>
                  <a:cubicBezTo>
                    <a:pt x="23" y="20"/>
                    <a:pt x="23" y="20"/>
                    <a:pt x="23" y="20"/>
                  </a:cubicBezTo>
                  <a:cubicBezTo>
                    <a:pt x="0" y="20"/>
                    <a:pt x="0" y="20"/>
                    <a:pt x="0" y="20"/>
                  </a:cubicBezTo>
                  <a:cubicBezTo>
                    <a:pt x="0" y="0"/>
                    <a:pt x="0" y="0"/>
                    <a:pt x="0" y="0"/>
                  </a:cubicBezTo>
                  <a:cubicBezTo>
                    <a:pt x="47" y="0"/>
                    <a:pt x="47" y="0"/>
                    <a:pt x="47" y="0"/>
                  </a:cubicBezTo>
                  <a:cubicBezTo>
                    <a:pt x="47" y="98"/>
                    <a:pt x="47" y="98"/>
                    <a:pt x="47" y="98"/>
                  </a:cubicBezTo>
                  <a:cubicBezTo>
                    <a:pt x="47" y="99"/>
                    <a:pt x="46" y="109"/>
                    <a:pt x="46" y="109"/>
                  </a:cubicBezTo>
                  <a:cubicBezTo>
                    <a:pt x="47" y="109"/>
                    <a:pt x="47" y="109"/>
                    <a:pt x="47" y="109"/>
                  </a:cubicBezTo>
                  <a:cubicBezTo>
                    <a:pt x="47" y="109"/>
                    <a:pt x="61" y="88"/>
                    <a:pt x="98" y="88"/>
                  </a:cubicBezTo>
                  <a:cubicBezTo>
                    <a:pt x="136" y="88"/>
                    <a:pt x="168" y="116"/>
                    <a:pt x="168" y="167"/>
                  </a:cubicBezTo>
                  <a:cubicBezTo>
                    <a:pt x="168" y="218"/>
                    <a:pt x="138" y="245"/>
                    <a:pt x="98" y="245"/>
                  </a:cubicBezTo>
                  <a:cubicBezTo>
                    <a:pt x="62" y="245"/>
                    <a:pt x="46" y="220"/>
                    <a:pt x="46" y="220"/>
                  </a:cubicBezTo>
                  <a:lnTo>
                    <a:pt x="45" y="220"/>
                  </a:lnTo>
                  <a:close/>
                  <a:moveTo>
                    <a:pt x="47" y="131"/>
                  </a:moveTo>
                  <a:cubicBezTo>
                    <a:pt x="47" y="199"/>
                    <a:pt x="47" y="199"/>
                    <a:pt x="47" y="199"/>
                  </a:cubicBezTo>
                  <a:cubicBezTo>
                    <a:pt x="55" y="216"/>
                    <a:pt x="74" y="224"/>
                    <a:pt x="93" y="224"/>
                  </a:cubicBezTo>
                  <a:cubicBezTo>
                    <a:pt x="120" y="224"/>
                    <a:pt x="144" y="206"/>
                    <a:pt x="144" y="167"/>
                  </a:cubicBezTo>
                  <a:cubicBezTo>
                    <a:pt x="144" y="127"/>
                    <a:pt x="118" y="109"/>
                    <a:pt x="93" y="109"/>
                  </a:cubicBezTo>
                  <a:cubicBezTo>
                    <a:pt x="65" y="109"/>
                    <a:pt x="52" y="124"/>
                    <a:pt x="47" y="131"/>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6" name="Freeform 14">
              <a:extLst>
                <a:ext uri="{FF2B5EF4-FFF2-40B4-BE49-F238E27FC236}">
                  <a16:creationId xmlns:a16="http://schemas.microsoft.com/office/drawing/2014/main" id="{98E2DE9C-DC3C-4D43-8EAA-7D922E10E8A2}"/>
                </a:ext>
              </a:extLst>
            </p:cNvPr>
            <p:cNvSpPr>
              <a:spLocks/>
            </p:cNvSpPr>
            <p:nvPr userDrawn="1"/>
          </p:nvSpPr>
          <p:spPr bwMode="auto">
            <a:xfrm>
              <a:off x="3032126" y="6430962"/>
              <a:ext cx="173038" cy="247650"/>
            </a:xfrm>
            <a:custGeom>
              <a:avLst/>
              <a:gdLst>
                <a:gd name="T0" fmla="*/ 109 w 109"/>
                <a:gd name="T1" fmla="*/ 25 h 155"/>
                <a:gd name="T2" fmla="*/ 92 w 109"/>
                <a:gd name="T3" fmla="*/ 23 h 155"/>
                <a:gd name="T4" fmla="*/ 47 w 109"/>
                <a:gd name="T5" fmla="*/ 68 h 155"/>
                <a:gd name="T6" fmla="*/ 47 w 109"/>
                <a:gd name="T7" fmla="*/ 135 h 155"/>
                <a:gd name="T8" fmla="*/ 71 w 109"/>
                <a:gd name="T9" fmla="*/ 135 h 155"/>
                <a:gd name="T10" fmla="*/ 71 w 109"/>
                <a:gd name="T11" fmla="*/ 155 h 155"/>
                <a:gd name="T12" fmla="*/ 0 w 109"/>
                <a:gd name="T13" fmla="*/ 155 h 155"/>
                <a:gd name="T14" fmla="*/ 0 w 109"/>
                <a:gd name="T15" fmla="*/ 135 h 155"/>
                <a:gd name="T16" fmla="*/ 22 w 109"/>
                <a:gd name="T17" fmla="*/ 135 h 155"/>
                <a:gd name="T18" fmla="*/ 22 w 109"/>
                <a:gd name="T19" fmla="*/ 23 h 155"/>
                <a:gd name="T20" fmla="*/ 0 w 109"/>
                <a:gd name="T21" fmla="*/ 23 h 155"/>
                <a:gd name="T22" fmla="*/ 0 w 109"/>
                <a:gd name="T23" fmla="*/ 3 h 155"/>
                <a:gd name="T24" fmla="*/ 41 w 109"/>
                <a:gd name="T25" fmla="*/ 3 h 155"/>
                <a:gd name="T26" fmla="*/ 43 w 109"/>
                <a:gd name="T27" fmla="*/ 41 h 155"/>
                <a:gd name="T28" fmla="*/ 44 w 109"/>
                <a:gd name="T29" fmla="*/ 41 h 155"/>
                <a:gd name="T30" fmla="*/ 93 w 109"/>
                <a:gd name="T31" fmla="*/ 0 h 155"/>
                <a:gd name="T32" fmla="*/ 109 w 109"/>
                <a:gd name="T33" fmla="*/ 2 h 155"/>
                <a:gd name="T34" fmla="*/ 109 w 109"/>
                <a:gd name="T35" fmla="*/ 2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55">
                  <a:moveTo>
                    <a:pt x="109" y="25"/>
                  </a:moveTo>
                  <a:cubicBezTo>
                    <a:pt x="106" y="24"/>
                    <a:pt x="100" y="23"/>
                    <a:pt x="92" y="23"/>
                  </a:cubicBezTo>
                  <a:cubicBezTo>
                    <a:pt x="54" y="23"/>
                    <a:pt x="47" y="68"/>
                    <a:pt x="47" y="68"/>
                  </a:cubicBezTo>
                  <a:cubicBezTo>
                    <a:pt x="47" y="135"/>
                    <a:pt x="47" y="135"/>
                    <a:pt x="47" y="135"/>
                  </a:cubicBezTo>
                  <a:cubicBezTo>
                    <a:pt x="71" y="135"/>
                    <a:pt x="71" y="135"/>
                    <a:pt x="71" y="135"/>
                  </a:cubicBezTo>
                  <a:cubicBezTo>
                    <a:pt x="71" y="155"/>
                    <a:pt x="71" y="155"/>
                    <a:pt x="71" y="155"/>
                  </a:cubicBezTo>
                  <a:cubicBezTo>
                    <a:pt x="0" y="155"/>
                    <a:pt x="0" y="155"/>
                    <a:pt x="0" y="155"/>
                  </a:cubicBezTo>
                  <a:cubicBezTo>
                    <a:pt x="0" y="135"/>
                    <a:pt x="0" y="135"/>
                    <a:pt x="0" y="135"/>
                  </a:cubicBezTo>
                  <a:cubicBezTo>
                    <a:pt x="22" y="135"/>
                    <a:pt x="22" y="135"/>
                    <a:pt x="22" y="135"/>
                  </a:cubicBezTo>
                  <a:cubicBezTo>
                    <a:pt x="22" y="23"/>
                    <a:pt x="22" y="23"/>
                    <a:pt x="22" y="23"/>
                  </a:cubicBezTo>
                  <a:cubicBezTo>
                    <a:pt x="0" y="23"/>
                    <a:pt x="0" y="23"/>
                    <a:pt x="0" y="23"/>
                  </a:cubicBezTo>
                  <a:cubicBezTo>
                    <a:pt x="0" y="3"/>
                    <a:pt x="0" y="3"/>
                    <a:pt x="0" y="3"/>
                  </a:cubicBezTo>
                  <a:cubicBezTo>
                    <a:pt x="41" y="3"/>
                    <a:pt x="41" y="3"/>
                    <a:pt x="41" y="3"/>
                  </a:cubicBezTo>
                  <a:cubicBezTo>
                    <a:pt x="43" y="41"/>
                    <a:pt x="43" y="41"/>
                    <a:pt x="43" y="41"/>
                  </a:cubicBezTo>
                  <a:cubicBezTo>
                    <a:pt x="44" y="41"/>
                    <a:pt x="44" y="41"/>
                    <a:pt x="44" y="41"/>
                  </a:cubicBezTo>
                  <a:cubicBezTo>
                    <a:pt x="44" y="41"/>
                    <a:pt x="51" y="0"/>
                    <a:pt x="93" y="0"/>
                  </a:cubicBezTo>
                  <a:cubicBezTo>
                    <a:pt x="100" y="0"/>
                    <a:pt x="105" y="1"/>
                    <a:pt x="109" y="2"/>
                  </a:cubicBezTo>
                  <a:lnTo>
                    <a:pt x="109" y="25"/>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7" name="Freeform 15">
              <a:extLst>
                <a:ext uri="{FF2B5EF4-FFF2-40B4-BE49-F238E27FC236}">
                  <a16:creationId xmlns:a16="http://schemas.microsoft.com/office/drawing/2014/main" id="{FFA8C969-DAAB-4BC5-9912-0CFF49D8CC96}"/>
                </a:ext>
              </a:extLst>
            </p:cNvPr>
            <p:cNvSpPr>
              <a:spLocks noEditPoints="1"/>
            </p:cNvSpPr>
            <p:nvPr userDrawn="1"/>
          </p:nvSpPr>
          <p:spPr bwMode="auto">
            <a:xfrm>
              <a:off x="3241676" y="6329362"/>
              <a:ext cx="107950" cy="349250"/>
            </a:xfrm>
            <a:custGeom>
              <a:avLst/>
              <a:gdLst>
                <a:gd name="T0" fmla="*/ 46 w 68"/>
                <a:gd name="T1" fmla="*/ 198 h 218"/>
                <a:gd name="T2" fmla="*/ 68 w 68"/>
                <a:gd name="T3" fmla="*/ 198 h 218"/>
                <a:gd name="T4" fmla="*/ 68 w 68"/>
                <a:gd name="T5" fmla="*/ 218 h 218"/>
                <a:gd name="T6" fmla="*/ 0 w 68"/>
                <a:gd name="T7" fmla="*/ 218 h 218"/>
                <a:gd name="T8" fmla="*/ 0 w 68"/>
                <a:gd name="T9" fmla="*/ 198 h 218"/>
                <a:gd name="T10" fmla="*/ 22 w 68"/>
                <a:gd name="T11" fmla="*/ 198 h 218"/>
                <a:gd name="T12" fmla="*/ 22 w 68"/>
                <a:gd name="T13" fmla="*/ 86 h 218"/>
                <a:gd name="T14" fmla="*/ 0 w 68"/>
                <a:gd name="T15" fmla="*/ 86 h 218"/>
                <a:gd name="T16" fmla="*/ 0 w 68"/>
                <a:gd name="T17" fmla="*/ 66 h 218"/>
                <a:gd name="T18" fmla="*/ 46 w 68"/>
                <a:gd name="T19" fmla="*/ 66 h 218"/>
                <a:gd name="T20" fmla="*/ 46 w 68"/>
                <a:gd name="T21" fmla="*/ 198 h 218"/>
                <a:gd name="T22" fmla="*/ 33 w 68"/>
                <a:gd name="T23" fmla="*/ 38 h 218"/>
                <a:gd name="T24" fmla="*/ 14 w 68"/>
                <a:gd name="T25" fmla="*/ 19 h 218"/>
                <a:gd name="T26" fmla="*/ 33 w 68"/>
                <a:gd name="T27" fmla="*/ 0 h 218"/>
                <a:gd name="T28" fmla="*/ 53 w 68"/>
                <a:gd name="T29" fmla="*/ 19 h 218"/>
                <a:gd name="T30" fmla="*/ 33 w 68"/>
                <a:gd name="T31" fmla="*/ 3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218">
                  <a:moveTo>
                    <a:pt x="46" y="198"/>
                  </a:moveTo>
                  <a:cubicBezTo>
                    <a:pt x="68" y="198"/>
                    <a:pt x="68" y="198"/>
                    <a:pt x="68" y="198"/>
                  </a:cubicBezTo>
                  <a:cubicBezTo>
                    <a:pt x="68" y="218"/>
                    <a:pt x="68" y="218"/>
                    <a:pt x="68" y="218"/>
                  </a:cubicBezTo>
                  <a:cubicBezTo>
                    <a:pt x="0" y="218"/>
                    <a:pt x="0" y="218"/>
                    <a:pt x="0" y="218"/>
                  </a:cubicBezTo>
                  <a:cubicBezTo>
                    <a:pt x="0" y="198"/>
                    <a:pt x="0" y="198"/>
                    <a:pt x="0" y="198"/>
                  </a:cubicBezTo>
                  <a:cubicBezTo>
                    <a:pt x="22" y="198"/>
                    <a:pt x="22" y="198"/>
                    <a:pt x="22" y="198"/>
                  </a:cubicBezTo>
                  <a:cubicBezTo>
                    <a:pt x="22" y="86"/>
                    <a:pt x="22" y="86"/>
                    <a:pt x="22" y="86"/>
                  </a:cubicBezTo>
                  <a:cubicBezTo>
                    <a:pt x="0" y="86"/>
                    <a:pt x="0" y="86"/>
                    <a:pt x="0" y="86"/>
                  </a:cubicBezTo>
                  <a:cubicBezTo>
                    <a:pt x="0" y="66"/>
                    <a:pt x="0" y="66"/>
                    <a:pt x="0" y="66"/>
                  </a:cubicBezTo>
                  <a:cubicBezTo>
                    <a:pt x="46" y="66"/>
                    <a:pt x="46" y="66"/>
                    <a:pt x="46" y="66"/>
                  </a:cubicBezTo>
                  <a:lnTo>
                    <a:pt x="46" y="198"/>
                  </a:lnTo>
                  <a:close/>
                  <a:moveTo>
                    <a:pt x="33" y="38"/>
                  </a:moveTo>
                  <a:cubicBezTo>
                    <a:pt x="23" y="38"/>
                    <a:pt x="14" y="30"/>
                    <a:pt x="14" y="19"/>
                  </a:cubicBezTo>
                  <a:cubicBezTo>
                    <a:pt x="14" y="8"/>
                    <a:pt x="23" y="0"/>
                    <a:pt x="33" y="0"/>
                  </a:cubicBezTo>
                  <a:cubicBezTo>
                    <a:pt x="44" y="0"/>
                    <a:pt x="53" y="8"/>
                    <a:pt x="53" y="19"/>
                  </a:cubicBezTo>
                  <a:cubicBezTo>
                    <a:pt x="53" y="30"/>
                    <a:pt x="44" y="38"/>
                    <a:pt x="33" y="38"/>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8" name="Freeform 16">
              <a:extLst>
                <a:ext uri="{FF2B5EF4-FFF2-40B4-BE49-F238E27FC236}">
                  <a16:creationId xmlns:a16="http://schemas.microsoft.com/office/drawing/2014/main" id="{76E99BEC-AA77-462E-9841-E85B5163B162}"/>
                </a:ext>
              </a:extLst>
            </p:cNvPr>
            <p:cNvSpPr>
              <a:spLocks/>
            </p:cNvSpPr>
            <p:nvPr userDrawn="1"/>
          </p:nvSpPr>
          <p:spPr bwMode="auto">
            <a:xfrm>
              <a:off x="3362326" y="6430962"/>
              <a:ext cx="222250" cy="250825"/>
            </a:xfrm>
            <a:custGeom>
              <a:avLst/>
              <a:gdLst>
                <a:gd name="T0" fmla="*/ 24 w 140"/>
                <a:gd name="T1" fmla="*/ 79 h 157"/>
                <a:gd name="T2" fmla="*/ 79 w 140"/>
                <a:gd name="T3" fmla="*/ 137 h 157"/>
                <a:gd name="T4" fmla="*/ 129 w 140"/>
                <a:gd name="T5" fmla="*/ 120 h 157"/>
                <a:gd name="T6" fmla="*/ 137 w 140"/>
                <a:gd name="T7" fmla="*/ 137 h 157"/>
                <a:gd name="T8" fmla="*/ 77 w 140"/>
                <a:gd name="T9" fmla="*/ 157 h 157"/>
                <a:gd name="T10" fmla="*/ 0 w 140"/>
                <a:gd name="T11" fmla="*/ 79 h 157"/>
                <a:gd name="T12" fmla="*/ 75 w 140"/>
                <a:gd name="T13" fmla="*/ 0 h 157"/>
                <a:gd name="T14" fmla="*/ 140 w 140"/>
                <a:gd name="T15" fmla="*/ 55 h 157"/>
                <a:gd name="T16" fmla="*/ 140 w 140"/>
                <a:gd name="T17" fmla="*/ 63 h 157"/>
                <a:gd name="T18" fmla="*/ 118 w 140"/>
                <a:gd name="T19" fmla="*/ 63 h 157"/>
                <a:gd name="T20" fmla="*/ 118 w 140"/>
                <a:gd name="T21" fmla="*/ 58 h 157"/>
                <a:gd name="T22" fmla="*/ 75 w 140"/>
                <a:gd name="T23" fmla="*/ 21 h 157"/>
                <a:gd name="T24" fmla="*/ 24 w 140"/>
                <a:gd name="T2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57">
                  <a:moveTo>
                    <a:pt x="24" y="79"/>
                  </a:moveTo>
                  <a:cubicBezTo>
                    <a:pt x="24" y="118"/>
                    <a:pt x="50" y="137"/>
                    <a:pt x="79" y="137"/>
                  </a:cubicBezTo>
                  <a:cubicBezTo>
                    <a:pt x="114" y="137"/>
                    <a:pt x="129" y="120"/>
                    <a:pt x="129" y="120"/>
                  </a:cubicBezTo>
                  <a:cubicBezTo>
                    <a:pt x="137" y="137"/>
                    <a:pt x="137" y="137"/>
                    <a:pt x="137" y="137"/>
                  </a:cubicBezTo>
                  <a:cubicBezTo>
                    <a:pt x="137" y="137"/>
                    <a:pt x="120" y="157"/>
                    <a:pt x="77" y="157"/>
                  </a:cubicBezTo>
                  <a:cubicBezTo>
                    <a:pt x="32" y="157"/>
                    <a:pt x="0" y="129"/>
                    <a:pt x="0" y="79"/>
                  </a:cubicBezTo>
                  <a:cubicBezTo>
                    <a:pt x="0" y="26"/>
                    <a:pt x="29" y="0"/>
                    <a:pt x="75" y="0"/>
                  </a:cubicBezTo>
                  <a:cubicBezTo>
                    <a:pt x="123" y="0"/>
                    <a:pt x="140" y="26"/>
                    <a:pt x="140" y="55"/>
                  </a:cubicBezTo>
                  <a:cubicBezTo>
                    <a:pt x="140" y="63"/>
                    <a:pt x="140" y="63"/>
                    <a:pt x="140" y="63"/>
                  </a:cubicBezTo>
                  <a:cubicBezTo>
                    <a:pt x="118" y="63"/>
                    <a:pt x="118" y="63"/>
                    <a:pt x="118" y="63"/>
                  </a:cubicBezTo>
                  <a:cubicBezTo>
                    <a:pt x="118" y="58"/>
                    <a:pt x="118" y="58"/>
                    <a:pt x="118" y="58"/>
                  </a:cubicBezTo>
                  <a:cubicBezTo>
                    <a:pt x="118" y="35"/>
                    <a:pt x="105" y="21"/>
                    <a:pt x="75" y="21"/>
                  </a:cubicBezTo>
                  <a:cubicBezTo>
                    <a:pt x="45" y="21"/>
                    <a:pt x="24" y="36"/>
                    <a:pt x="24" y="79"/>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9" name="Freeform 17">
              <a:extLst>
                <a:ext uri="{FF2B5EF4-FFF2-40B4-BE49-F238E27FC236}">
                  <a16:creationId xmlns:a16="http://schemas.microsoft.com/office/drawing/2014/main" id="{49BD061B-3BC3-49FE-8C7A-0684338D8E31}"/>
                </a:ext>
              </a:extLst>
            </p:cNvPr>
            <p:cNvSpPr>
              <a:spLocks/>
            </p:cNvSpPr>
            <p:nvPr userDrawn="1"/>
          </p:nvSpPr>
          <p:spPr bwMode="auto">
            <a:xfrm>
              <a:off x="3598863" y="6289675"/>
              <a:ext cx="274638" cy="388937"/>
            </a:xfrm>
            <a:custGeom>
              <a:avLst/>
              <a:gdLst>
                <a:gd name="T0" fmla="*/ 47 w 173"/>
                <a:gd name="T1" fmla="*/ 155 h 245"/>
                <a:gd name="T2" fmla="*/ 84 w 173"/>
                <a:gd name="T3" fmla="*/ 155 h 245"/>
                <a:gd name="T4" fmla="*/ 121 w 173"/>
                <a:gd name="T5" fmla="*/ 111 h 245"/>
                <a:gd name="T6" fmla="*/ 102 w 173"/>
                <a:gd name="T7" fmla="*/ 111 h 245"/>
                <a:gd name="T8" fmla="*/ 102 w 173"/>
                <a:gd name="T9" fmla="*/ 92 h 245"/>
                <a:gd name="T10" fmla="*/ 171 w 173"/>
                <a:gd name="T11" fmla="*/ 92 h 245"/>
                <a:gd name="T12" fmla="*/ 171 w 173"/>
                <a:gd name="T13" fmla="*/ 111 h 245"/>
                <a:gd name="T14" fmla="*/ 147 w 173"/>
                <a:gd name="T15" fmla="*/ 111 h 245"/>
                <a:gd name="T16" fmla="*/ 103 w 173"/>
                <a:gd name="T17" fmla="*/ 165 h 245"/>
                <a:gd name="T18" fmla="*/ 150 w 173"/>
                <a:gd name="T19" fmla="*/ 225 h 245"/>
                <a:gd name="T20" fmla="*/ 173 w 173"/>
                <a:gd name="T21" fmla="*/ 225 h 245"/>
                <a:gd name="T22" fmla="*/ 173 w 173"/>
                <a:gd name="T23" fmla="*/ 245 h 245"/>
                <a:gd name="T24" fmla="*/ 136 w 173"/>
                <a:gd name="T25" fmla="*/ 245 h 245"/>
                <a:gd name="T26" fmla="*/ 82 w 173"/>
                <a:gd name="T27" fmla="*/ 174 h 245"/>
                <a:gd name="T28" fmla="*/ 47 w 173"/>
                <a:gd name="T29" fmla="*/ 174 h 245"/>
                <a:gd name="T30" fmla="*/ 47 w 173"/>
                <a:gd name="T31" fmla="*/ 225 h 245"/>
                <a:gd name="T32" fmla="*/ 68 w 173"/>
                <a:gd name="T33" fmla="*/ 225 h 245"/>
                <a:gd name="T34" fmla="*/ 68 w 173"/>
                <a:gd name="T35" fmla="*/ 245 h 245"/>
                <a:gd name="T36" fmla="*/ 0 w 173"/>
                <a:gd name="T37" fmla="*/ 245 h 245"/>
                <a:gd name="T38" fmla="*/ 0 w 173"/>
                <a:gd name="T39" fmla="*/ 225 h 245"/>
                <a:gd name="T40" fmla="*/ 23 w 173"/>
                <a:gd name="T41" fmla="*/ 225 h 245"/>
                <a:gd name="T42" fmla="*/ 23 w 173"/>
                <a:gd name="T43" fmla="*/ 20 h 245"/>
                <a:gd name="T44" fmla="*/ 0 w 173"/>
                <a:gd name="T45" fmla="*/ 20 h 245"/>
                <a:gd name="T46" fmla="*/ 0 w 173"/>
                <a:gd name="T47" fmla="*/ 0 h 245"/>
                <a:gd name="T48" fmla="*/ 47 w 173"/>
                <a:gd name="T49" fmla="*/ 0 h 245"/>
                <a:gd name="T50" fmla="*/ 47 w 173"/>
                <a:gd name="T51" fmla="*/ 15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245">
                  <a:moveTo>
                    <a:pt x="47" y="155"/>
                  </a:moveTo>
                  <a:lnTo>
                    <a:pt x="84" y="155"/>
                  </a:lnTo>
                  <a:lnTo>
                    <a:pt x="121" y="111"/>
                  </a:lnTo>
                  <a:lnTo>
                    <a:pt x="102" y="111"/>
                  </a:lnTo>
                  <a:lnTo>
                    <a:pt x="102" y="92"/>
                  </a:lnTo>
                  <a:lnTo>
                    <a:pt x="171" y="92"/>
                  </a:lnTo>
                  <a:lnTo>
                    <a:pt x="171" y="111"/>
                  </a:lnTo>
                  <a:lnTo>
                    <a:pt x="147" y="111"/>
                  </a:lnTo>
                  <a:lnTo>
                    <a:pt x="103" y="165"/>
                  </a:lnTo>
                  <a:lnTo>
                    <a:pt x="150" y="225"/>
                  </a:lnTo>
                  <a:lnTo>
                    <a:pt x="173" y="225"/>
                  </a:lnTo>
                  <a:lnTo>
                    <a:pt x="173" y="245"/>
                  </a:lnTo>
                  <a:lnTo>
                    <a:pt x="136" y="245"/>
                  </a:lnTo>
                  <a:lnTo>
                    <a:pt x="82" y="174"/>
                  </a:lnTo>
                  <a:lnTo>
                    <a:pt x="47" y="174"/>
                  </a:lnTo>
                  <a:lnTo>
                    <a:pt x="47" y="225"/>
                  </a:lnTo>
                  <a:lnTo>
                    <a:pt x="68" y="225"/>
                  </a:lnTo>
                  <a:lnTo>
                    <a:pt x="68" y="245"/>
                  </a:lnTo>
                  <a:lnTo>
                    <a:pt x="0" y="245"/>
                  </a:lnTo>
                  <a:lnTo>
                    <a:pt x="0" y="225"/>
                  </a:lnTo>
                  <a:lnTo>
                    <a:pt x="23" y="225"/>
                  </a:lnTo>
                  <a:lnTo>
                    <a:pt x="23" y="20"/>
                  </a:lnTo>
                  <a:lnTo>
                    <a:pt x="0" y="20"/>
                  </a:lnTo>
                  <a:lnTo>
                    <a:pt x="0" y="0"/>
                  </a:lnTo>
                  <a:lnTo>
                    <a:pt x="47" y="0"/>
                  </a:lnTo>
                  <a:lnTo>
                    <a:pt x="47" y="155"/>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20" name="Freeform 18">
              <a:extLst>
                <a:ext uri="{FF2B5EF4-FFF2-40B4-BE49-F238E27FC236}">
                  <a16:creationId xmlns:a16="http://schemas.microsoft.com/office/drawing/2014/main" id="{AB5E23F8-C507-4563-B0B1-C8138F420D2E}"/>
                </a:ext>
              </a:extLst>
            </p:cNvPr>
            <p:cNvSpPr>
              <a:spLocks/>
            </p:cNvSpPr>
            <p:nvPr userDrawn="1"/>
          </p:nvSpPr>
          <p:spPr bwMode="auto">
            <a:xfrm>
              <a:off x="3890963" y="6430962"/>
              <a:ext cx="203200" cy="250825"/>
            </a:xfrm>
            <a:custGeom>
              <a:avLst/>
              <a:gdLst>
                <a:gd name="T0" fmla="*/ 22 w 128"/>
                <a:gd name="T1" fmla="*/ 105 h 157"/>
                <a:gd name="T2" fmla="*/ 22 w 128"/>
                <a:gd name="T3" fmla="*/ 109 h 157"/>
                <a:gd name="T4" fmla="*/ 63 w 128"/>
                <a:gd name="T5" fmla="*/ 137 h 157"/>
                <a:gd name="T6" fmla="*/ 104 w 128"/>
                <a:gd name="T7" fmla="*/ 113 h 157"/>
                <a:gd name="T8" fmla="*/ 61 w 128"/>
                <a:gd name="T9" fmla="*/ 88 h 157"/>
                <a:gd name="T10" fmla="*/ 4 w 128"/>
                <a:gd name="T11" fmla="*/ 43 h 157"/>
                <a:gd name="T12" fmla="*/ 62 w 128"/>
                <a:gd name="T13" fmla="*/ 0 h 157"/>
                <a:gd name="T14" fmla="*/ 124 w 128"/>
                <a:gd name="T15" fmla="*/ 42 h 157"/>
                <a:gd name="T16" fmla="*/ 124 w 128"/>
                <a:gd name="T17" fmla="*/ 53 h 157"/>
                <a:gd name="T18" fmla="*/ 101 w 128"/>
                <a:gd name="T19" fmla="*/ 53 h 157"/>
                <a:gd name="T20" fmla="*/ 101 w 128"/>
                <a:gd name="T21" fmla="*/ 46 h 157"/>
                <a:gd name="T22" fmla="*/ 63 w 128"/>
                <a:gd name="T23" fmla="*/ 20 h 157"/>
                <a:gd name="T24" fmla="*/ 28 w 128"/>
                <a:gd name="T25" fmla="*/ 43 h 157"/>
                <a:gd name="T26" fmla="*/ 71 w 128"/>
                <a:gd name="T27" fmla="*/ 69 h 157"/>
                <a:gd name="T28" fmla="*/ 128 w 128"/>
                <a:gd name="T29" fmla="*/ 113 h 157"/>
                <a:gd name="T30" fmla="*/ 64 w 128"/>
                <a:gd name="T31" fmla="*/ 157 h 157"/>
                <a:gd name="T32" fmla="*/ 0 w 128"/>
                <a:gd name="T33" fmla="*/ 115 h 157"/>
                <a:gd name="T34" fmla="*/ 0 w 128"/>
                <a:gd name="T35" fmla="*/ 105 h 157"/>
                <a:gd name="T36" fmla="*/ 22 w 128"/>
                <a:gd name="T3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57">
                  <a:moveTo>
                    <a:pt x="22" y="105"/>
                  </a:moveTo>
                  <a:cubicBezTo>
                    <a:pt x="22" y="109"/>
                    <a:pt x="22" y="109"/>
                    <a:pt x="22" y="109"/>
                  </a:cubicBezTo>
                  <a:cubicBezTo>
                    <a:pt x="22" y="124"/>
                    <a:pt x="35" y="137"/>
                    <a:pt x="63" y="137"/>
                  </a:cubicBezTo>
                  <a:cubicBezTo>
                    <a:pt x="91" y="137"/>
                    <a:pt x="104" y="128"/>
                    <a:pt x="104" y="113"/>
                  </a:cubicBezTo>
                  <a:cubicBezTo>
                    <a:pt x="104" y="97"/>
                    <a:pt x="83" y="92"/>
                    <a:pt x="61" y="88"/>
                  </a:cubicBezTo>
                  <a:cubicBezTo>
                    <a:pt x="34" y="83"/>
                    <a:pt x="4" y="76"/>
                    <a:pt x="4" y="43"/>
                  </a:cubicBezTo>
                  <a:cubicBezTo>
                    <a:pt x="4" y="17"/>
                    <a:pt x="28" y="0"/>
                    <a:pt x="62" y="0"/>
                  </a:cubicBezTo>
                  <a:cubicBezTo>
                    <a:pt x="107" y="0"/>
                    <a:pt x="124" y="19"/>
                    <a:pt x="124" y="42"/>
                  </a:cubicBezTo>
                  <a:cubicBezTo>
                    <a:pt x="124" y="53"/>
                    <a:pt x="124" y="53"/>
                    <a:pt x="124" y="53"/>
                  </a:cubicBezTo>
                  <a:cubicBezTo>
                    <a:pt x="101" y="53"/>
                    <a:pt x="101" y="53"/>
                    <a:pt x="101" y="53"/>
                  </a:cubicBezTo>
                  <a:cubicBezTo>
                    <a:pt x="101" y="46"/>
                    <a:pt x="101" y="46"/>
                    <a:pt x="101" y="46"/>
                  </a:cubicBezTo>
                  <a:cubicBezTo>
                    <a:pt x="101" y="30"/>
                    <a:pt x="90" y="20"/>
                    <a:pt x="63" y="20"/>
                  </a:cubicBezTo>
                  <a:cubicBezTo>
                    <a:pt x="46" y="20"/>
                    <a:pt x="28" y="27"/>
                    <a:pt x="28" y="43"/>
                  </a:cubicBezTo>
                  <a:cubicBezTo>
                    <a:pt x="28" y="61"/>
                    <a:pt x="49" y="65"/>
                    <a:pt x="71" y="69"/>
                  </a:cubicBezTo>
                  <a:cubicBezTo>
                    <a:pt x="100" y="74"/>
                    <a:pt x="128" y="83"/>
                    <a:pt x="128" y="113"/>
                  </a:cubicBezTo>
                  <a:cubicBezTo>
                    <a:pt x="128" y="137"/>
                    <a:pt x="109" y="157"/>
                    <a:pt x="64" y="157"/>
                  </a:cubicBezTo>
                  <a:cubicBezTo>
                    <a:pt x="17" y="157"/>
                    <a:pt x="0" y="136"/>
                    <a:pt x="0" y="115"/>
                  </a:cubicBezTo>
                  <a:cubicBezTo>
                    <a:pt x="0" y="105"/>
                    <a:pt x="0" y="105"/>
                    <a:pt x="0" y="105"/>
                  </a:cubicBezTo>
                  <a:lnTo>
                    <a:pt x="22" y="105"/>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grpSp>
      <p:sp>
        <p:nvSpPr>
          <p:cNvPr id="21" name="Text Placeholder 11">
            <a:extLst>
              <a:ext uri="{FF2B5EF4-FFF2-40B4-BE49-F238E27FC236}">
                <a16:creationId xmlns:a16="http://schemas.microsoft.com/office/drawing/2014/main" id="{96EAC519-5601-4147-B336-7E50622872AD}"/>
              </a:ext>
            </a:extLst>
          </p:cNvPr>
          <p:cNvSpPr>
            <a:spLocks noGrp="1"/>
          </p:cNvSpPr>
          <p:nvPr>
            <p:ph type="body" sz="quarter" idx="10" hasCustomPrompt="1"/>
          </p:nvPr>
        </p:nvSpPr>
        <p:spPr>
          <a:xfrm>
            <a:off x="510540" y="4422185"/>
            <a:ext cx="10976610" cy="915035"/>
          </a:xfrm>
          <a:prstGeom prst="rect">
            <a:avLst/>
          </a:prstGeom>
        </p:spPr>
        <p:txBody>
          <a:bodyPr anchor="b" anchorCtr="0"/>
          <a:lstStyle>
            <a:lvl1pPr marL="0" indent="0" algn="l">
              <a:lnSpc>
                <a:spcPts val="7000"/>
              </a:lnSpc>
              <a:buNone/>
              <a:defRPr sz="8000" b="1">
                <a:solidFill>
                  <a:srgbClr val="444545"/>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Title</a:t>
            </a:r>
          </a:p>
        </p:txBody>
      </p:sp>
      <p:sp>
        <p:nvSpPr>
          <p:cNvPr id="22" name="Text Placeholder 11">
            <a:extLst>
              <a:ext uri="{FF2B5EF4-FFF2-40B4-BE49-F238E27FC236}">
                <a16:creationId xmlns:a16="http://schemas.microsoft.com/office/drawing/2014/main" id="{0023D725-04A0-4245-874B-D86E5E425555}"/>
              </a:ext>
            </a:extLst>
          </p:cNvPr>
          <p:cNvSpPr>
            <a:spLocks noGrp="1"/>
          </p:cNvSpPr>
          <p:nvPr>
            <p:ph type="body" sz="quarter" idx="12" hasCustomPrompt="1"/>
          </p:nvPr>
        </p:nvSpPr>
        <p:spPr>
          <a:xfrm>
            <a:off x="515982" y="6416040"/>
            <a:ext cx="10971168" cy="388620"/>
          </a:xfrm>
          <a:prstGeom prst="rect">
            <a:avLst/>
          </a:prstGeom>
        </p:spPr>
        <p:txBody>
          <a:bodyPr lIns="0" tIns="0" rIns="0" bIns="0" anchor="ctr"/>
          <a:lstStyle>
            <a:lvl1pPr marL="0" indent="0" algn="l">
              <a:buNone/>
              <a:defRPr sz="1600" b="0">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 /  TITLE  /  COMPANY  /  @TWITTERHANDLE</a:t>
            </a:r>
          </a:p>
        </p:txBody>
      </p:sp>
    </p:spTree>
    <p:extLst>
      <p:ext uri="{BB962C8B-B14F-4D97-AF65-F5344CB8AC3E}">
        <p14:creationId xmlns:p14="http://schemas.microsoft.com/office/powerpoint/2010/main" val="7158542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Dabs">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5EA971-BA99-4A24-B0F3-14B22E50AA5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C26C3A60-B7D8-4179-8404-F1B3A26040F3}"/>
              </a:ext>
            </a:extLst>
          </p:cNvPr>
          <p:cNvSpPr>
            <a:spLocks noGrp="1"/>
          </p:cNvSpPr>
          <p:nvPr>
            <p:ph type="body" sz="quarter" idx="10" hasCustomPrompt="1"/>
          </p:nvPr>
        </p:nvSpPr>
        <p:spPr>
          <a:xfrm>
            <a:off x="510540" y="4765085"/>
            <a:ext cx="10066019" cy="915035"/>
          </a:xfrm>
          <a:prstGeom prst="rect">
            <a:avLst/>
          </a:prstGeom>
        </p:spPr>
        <p:txBody>
          <a:bodyPr anchor="b" anchorCtr="0"/>
          <a:lstStyle>
            <a:lvl1pPr marL="0" indent="0" algn="l">
              <a:lnSpc>
                <a:spcPts val="7000"/>
              </a:lnSpc>
              <a:buNone/>
              <a:defRPr sz="8000" b="1">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Title</a:t>
            </a:r>
          </a:p>
        </p:txBody>
      </p:sp>
    </p:spTree>
    <p:extLst>
      <p:ext uri="{BB962C8B-B14F-4D97-AF65-F5344CB8AC3E}">
        <p14:creationId xmlns:p14="http://schemas.microsoft.com/office/powerpoint/2010/main" val="353319658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1693BD-B4ED-4F5E-A181-94C73095A089}"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2355036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693BD-B4ED-4F5E-A181-94C73095A089}"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140351505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1693BD-B4ED-4F5E-A181-94C73095A089}"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47637743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1693BD-B4ED-4F5E-A181-94C73095A089}" type="datetimeFigureOut">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927440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1693BD-B4ED-4F5E-A181-94C73095A089}" type="datetimeFigureOut">
              <a:rPr lang="en-US" smtClean="0"/>
              <a:t>1/12/2018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40781534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1693BD-B4ED-4F5E-A181-94C73095A089}" type="datetimeFigureOut">
              <a:rPr lang="en-US" smtClean="0"/>
              <a:t>1/12/2018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116636094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1693BD-B4ED-4F5E-A181-94C73095A089}" type="datetimeFigureOut">
              <a:rPr lang="en-US" smtClean="0"/>
              <a:t>1/12/2018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400100141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1693BD-B4ED-4F5E-A181-94C73095A089}" type="datetimeFigureOut">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94420564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1693BD-B4ED-4F5E-A181-94C73095A089}" type="datetimeFigureOut">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16829884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693BD-B4ED-4F5E-A181-94C73095A089}"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146394311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693BD-B4ED-4F5E-A181-94C73095A089}" type="datetimeFigureOut">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916947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theme" Target="../theme/theme10.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theme" Target="../theme/theme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1693BD-B4ED-4F5E-A181-94C73095A089}" type="datetimeFigureOut">
              <a:rPr lang="en-US" smtClean="0"/>
              <a:t>1/12/2018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A69040-D78D-42CB-9823-E153014CF331}" type="slidenum">
              <a:rPr lang="en-US" smtClean="0"/>
              <a:t>‹#›</a:t>
            </a:fld>
            <a:endParaRPr lang="en-US"/>
          </a:p>
        </p:txBody>
      </p:sp>
    </p:spTree>
    <p:extLst>
      <p:ext uri="{BB962C8B-B14F-4D97-AF65-F5344CB8AC3E}">
        <p14:creationId xmlns:p14="http://schemas.microsoft.com/office/powerpoint/2010/main" val="3746813920"/>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213" y="258463"/>
            <a:ext cx="11520922" cy="93856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61020" y="1438102"/>
            <a:ext cx="10753725" cy="3766185"/>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6E7D8A3-575E-46AE-AE2C-E3FA805CB784}" type="datetimeFigureOut">
              <a:rPr lang="en-US" smtClean="0"/>
              <a:t>1/12/2018</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A53A25A-664E-4CB3-8455-DC762378D21F}" type="slidenum">
              <a:rPr lang="en-US" smtClean="0"/>
              <a:t>‹#›</a:t>
            </a:fld>
            <a:endParaRPr lang="en-US"/>
          </a:p>
        </p:txBody>
      </p:sp>
    </p:spTree>
    <p:extLst>
      <p:ext uri="{BB962C8B-B14F-4D97-AF65-F5344CB8AC3E}">
        <p14:creationId xmlns:p14="http://schemas.microsoft.com/office/powerpoint/2010/main" val="78059652"/>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Lst>
  <p:txStyles>
    <p:titleStyle>
      <a:lvl1pPr algn="l" defTabSz="914400" rtl="0" eaLnBrk="1" latinLnBrk="0" hangingPunct="1">
        <a:lnSpc>
          <a:spcPct val="85000"/>
        </a:lnSpc>
        <a:spcBef>
          <a:spcPct val="0"/>
        </a:spcBef>
        <a:buNone/>
        <a:defRPr sz="3600" b="0" i="0" kern="1200" cap="all" spc="500" baseline="0">
          <a:solidFill>
            <a:schemeClr val="accent1"/>
          </a:solidFill>
          <a:latin typeface="Segoe UI Light" charset="0"/>
          <a:ea typeface="Segoe UI Light" charset="0"/>
          <a:cs typeface="Segoe UI Light" charset="0"/>
        </a:defRPr>
      </a:lvl1pPr>
    </p:titleStyle>
    <p:bodyStyle>
      <a:lvl1pPr marL="91440" indent="-91440" algn="l" defTabSz="914400" rtl="0" eaLnBrk="1" latinLnBrk="0" hangingPunct="1">
        <a:lnSpc>
          <a:spcPct val="85000"/>
        </a:lnSpc>
        <a:spcBef>
          <a:spcPts val="1300"/>
        </a:spcBef>
        <a:buFont typeface="Arial" pitchFamily="34" charset="0"/>
        <a:buChar char=" "/>
        <a:defRPr sz="2400" b="0" i="0" kern="1200">
          <a:solidFill>
            <a:schemeClr val="tx1">
              <a:lumMod val="85000"/>
              <a:lumOff val="15000"/>
            </a:schemeClr>
          </a:solidFill>
          <a:latin typeface="Segoe UI Semilight" charset="0"/>
          <a:ea typeface="Segoe UI Semilight" charset="0"/>
          <a:cs typeface="Segoe UI Semilight" charset="0"/>
        </a:defRPr>
      </a:lvl1pPr>
      <a:lvl2pPr marL="347472" indent="-342900" algn="l" defTabSz="914400" rtl="0" eaLnBrk="1" latinLnBrk="0" hangingPunct="1">
        <a:lnSpc>
          <a:spcPct val="85000"/>
        </a:lnSpc>
        <a:spcBef>
          <a:spcPts val="600"/>
        </a:spcBef>
        <a:buFont typeface="Arial" pitchFamily="34" charset="0"/>
        <a:buChar char=" "/>
        <a:defRPr sz="2400" b="0" i="0" kern="1200">
          <a:solidFill>
            <a:schemeClr val="tx1">
              <a:lumMod val="85000"/>
              <a:lumOff val="15000"/>
            </a:schemeClr>
          </a:solidFill>
          <a:latin typeface="Segoe UI Semilight" charset="0"/>
          <a:ea typeface="Segoe UI Semilight" charset="0"/>
          <a:cs typeface="Segoe UI Semilight" charset="0"/>
        </a:defRPr>
      </a:lvl2pPr>
      <a:lvl3pPr marL="548640" indent="-548640" algn="l" defTabSz="914400" rtl="0" eaLnBrk="1" latinLnBrk="0" hangingPunct="1">
        <a:lnSpc>
          <a:spcPct val="85000"/>
        </a:lnSpc>
        <a:spcBef>
          <a:spcPts val="600"/>
        </a:spcBef>
        <a:buFont typeface="Arial" pitchFamily="34" charset="0"/>
        <a:buChar char=" "/>
        <a:defRPr sz="2000" b="0" i="0" kern="1200">
          <a:solidFill>
            <a:schemeClr val="tx1">
              <a:lumMod val="85000"/>
              <a:lumOff val="15000"/>
            </a:schemeClr>
          </a:solidFill>
          <a:latin typeface="Segoe UI Semilight" charset="0"/>
          <a:ea typeface="Segoe UI Semilight" charset="0"/>
          <a:cs typeface="Segoe UI Semilight" charset="0"/>
        </a:defRPr>
      </a:lvl3pPr>
      <a:lvl4pPr marL="822960" indent="-822960" algn="l" defTabSz="914400" rtl="0" eaLnBrk="1" latinLnBrk="0" hangingPunct="1">
        <a:lnSpc>
          <a:spcPct val="85000"/>
        </a:lnSpc>
        <a:spcBef>
          <a:spcPts val="600"/>
        </a:spcBef>
        <a:buFont typeface="Arial" pitchFamily="34" charset="0"/>
        <a:buChar char=" "/>
        <a:defRPr sz="1800" b="0" i="0" kern="1200">
          <a:solidFill>
            <a:schemeClr val="tx1">
              <a:lumMod val="85000"/>
              <a:lumOff val="15000"/>
            </a:schemeClr>
          </a:solidFill>
          <a:latin typeface="Segoe UI Semilight" charset="0"/>
          <a:ea typeface="Segoe UI Semilight" charset="0"/>
          <a:cs typeface="Segoe UI Semilight" charset="0"/>
        </a:defRPr>
      </a:lvl4pPr>
      <a:lvl5pPr marL="1097280" indent="-1097280" algn="l" defTabSz="914400" rtl="0" eaLnBrk="1" latinLnBrk="0" hangingPunct="1">
        <a:lnSpc>
          <a:spcPct val="85000"/>
        </a:lnSpc>
        <a:spcBef>
          <a:spcPts val="600"/>
        </a:spcBef>
        <a:buFont typeface="Arial" pitchFamily="34" charset="0"/>
        <a:buChar char=" "/>
        <a:defRPr sz="1800" b="0" i="0" kern="1200">
          <a:solidFill>
            <a:schemeClr val="tx1">
              <a:lumMod val="85000"/>
              <a:lumOff val="15000"/>
            </a:schemeClr>
          </a:solidFill>
          <a:latin typeface="Segoe UI Semilight" charset="0"/>
          <a:ea typeface="Segoe UI Semilight" charset="0"/>
          <a:cs typeface="Segoe UI Semilight"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1.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5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5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6.xml"/><Relationship Id="rId1" Type="http://schemas.openxmlformats.org/officeDocument/2006/relationships/slideLayout" Target="../slideLayouts/slideLayout57.xml"/><Relationship Id="rId5" Type="http://schemas.openxmlformats.org/officeDocument/2006/relationships/image" Target="../media/image65.jpg"/><Relationship Id="rId4" Type="http://schemas.openxmlformats.org/officeDocument/2006/relationships/image" Target="../media/image64.jp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46.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46.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46.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44.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3" Type="http://schemas.openxmlformats.org/officeDocument/2006/relationships/hyperlink" Target="http://databricks.azurewebsites.net/" TargetMode="External"/><Relationship Id="rId2" Type="http://schemas.openxmlformats.org/officeDocument/2006/relationships/notesSlide" Target="../notesSlides/notesSlide27.xml"/><Relationship Id="rId1" Type="http://schemas.openxmlformats.org/officeDocument/2006/relationships/slideLayout" Target="../slideLayouts/slideLayout143.xml"/><Relationship Id="rId5" Type="http://schemas.openxmlformats.org/officeDocument/2006/relationships/image" Target="../media/image69.jpg"/><Relationship Id="rId4" Type="http://schemas.openxmlformats.org/officeDocument/2006/relationships/hyperlink" Target="http://www.azure.com/databrick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8.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43.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43.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5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1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52.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5.xml"/><Relationship Id="rId1" Type="http://schemas.openxmlformats.org/officeDocument/2006/relationships/slideLayout" Target="../slideLayouts/slideLayout143.xml"/><Relationship Id="rId6" Type="http://schemas.openxmlformats.org/officeDocument/2006/relationships/image" Target="../media/image37.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7.xml"/><Relationship Id="rId1" Type="http://schemas.openxmlformats.org/officeDocument/2006/relationships/slideLayout" Target="../slideLayouts/slideLayout15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5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279134" y="4198122"/>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n Introduction</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Technical Solutions Professional</a:t>
            </a:r>
            <a:endParaRPr lang="en-US" sz="2800" b="1" i="1" cap="none" spc="100" dirty="0">
              <a:latin typeface="Segoe UI Semibold" charset="0"/>
              <a:ea typeface="Segoe UI Semibold" charset="0"/>
              <a:cs typeface="Segoe UI Semibold" charset="0"/>
            </a:endParaRPr>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8AB8F5-A150-4B67-AF4F-C58571EFC97E}"/>
              </a:ext>
            </a:extLst>
          </p:cNvPr>
          <p:cNvSpPr txBox="1"/>
          <p:nvPr/>
        </p:nvSpPr>
        <p:spPr>
          <a:xfrm>
            <a:off x="361819" y="1988864"/>
            <a:ext cx="3401798" cy="3785652"/>
          </a:xfrm>
          <a:prstGeom prst="rect">
            <a:avLst/>
          </a:prstGeom>
          <a:noFill/>
        </p:spPr>
        <p:txBody>
          <a:bodyPr wrap="square" lIns="91440" tIns="45720" rIns="91440" bIns="45720" rtlCol="0">
            <a:spAutoFit/>
          </a:bodyPr>
          <a:lstStyle/>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Get started quickly</a:t>
            </a:r>
            <a:r>
              <a:rPr lang="en-US" sz="1600" b="1" dirty="0"/>
              <a:t> </a:t>
            </a:r>
            <a:r>
              <a:rPr lang="en-US" sz="1600" dirty="0"/>
              <a:t>by launching your new Spark environment with one click.</a:t>
            </a:r>
          </a:p>
          <a:p>
            <a:pPr marR="0" lvl="0" algn="l" defTabSz="896214" rtl="0" eaLnBrk="0" fontAlgn="base" latinLnBrk="0" hangingPunct="0">
              <a:lnSpc>
                <a:spcPct val="100000"/>
              </a:lnSpc>
              <a:spcBef>
                <a:spcPct val="0"/>
              </a:spcBef>
              <a:spcAft>
                <a:spcPct val="0"/>
              </a:spcAft>
              <a:buClrTx/>
              <a:buSzTx/>
              <a:tabLst/>
              <a:defRPr/>
            </a:pPr>
            <a:endParaRPr lang="en-US" sz="1600" dirty="0"/>
          </a:p>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Share your insights in powerful ways </a:t>
            </a:r>
            <a:r>
              <a:rPr lang="en-US" sz="1600" dirty="0"/>
              <a:t>through rich integration with Power BI.</a:t>
            </a:r>
            <a:endParaRPr lang="en-US" sz="1600" b="1" dirty="0"/>
          </a:p>
          <a:p>
            <a:pPr marR="0" lvl="0" algn="l" defTabSz="896214" rtl="0" eaLnBrk="0" fontAlgn="base" latinLnBrk="0" hangingPunct="0">
              <a:lnSpc>
                <a:spcPct val="100000"/>
              </a:lnSpc>
              <a:spcBef>
                <a:spcPct val="0"/>
              </a:spcBef>
              <a:spcAft>
                <a:spcPct val="0"/>
              </a:spcAft>
              <a:buClrTx/>
              <a:buSzTx/>
              <a:tabLs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Improve collaboration </a:t>
            </a:r>
            <a:r>
              <a:rPr lang="en-US" sz="1600" dirty="0"/>
              <a:t>amongst your analytics team through a unified workspace.</a:t>
            </a:r>
          </a:p>
          <a:p>
            <a:pPr defTabSz="896214" eaLnBrk="0" fontAlgn="base" hangingPunct="0">
              <a:spcBef>
                <a:spcPct val="0"/>
              </a:spcBef>
              <a:spcAft>
                <a:spcPct val="0"/>
              </a:spcAf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Innovate faster </a:t>
            </a:r>
            <a:r>
              <a:rPr lang="en-US" sz="1600" dirty="0"/>
              <a:t>with native integration with rest of Azure platform </a:t>
            </a:r>
          </a:p>
        </p:txBody>
      </p:sp>
      <p:sp>
        <p:nvSpPr>
          <p:cNvPr id="8" name="TextBox 7">
            <a:extLst>
              <a:ext uri="{FF2B5EF4-FFF2-40B4-BE49-F238E27FC236}">
                <a16:creationId xmlns:a16="http://schemas.microsoft.com/office/drawing/2014/main" id="{73D069F1-4E04-42C0-A467-0CB7E7C1F2D5}"/>
              </a:ext>
            </a:extLst>
          </p:cNvPr>
          <p:cNvSpPr txBox="1"/>
          <p:nvPr/>
        </p:nvSpPr>
        <p:spPr>
          <a:xfrm>
            <a:off x="4045269" y="2017211"/>
            <a:ext cx="3979680" cy="2916183"/>
          </a:xfrm>
          <a:prstGeom prst="rect">
            <a:avLst/>
          </a:prstGeom>
          <a:noFill/>
        </p:spPr>
        <p:txBody>
          <a:bodyPr wrap="square" lIns="91440" tIns="45720" rIns="91440" bIns="45720" rtlCol="0">
            <a:spAutoFit/>
          </a:bodyPr>
          <a:lstStyle/>
          <a:p>
            <a:pPr marR="0" lvl="0" algn="l" defTabSz="932384" rtl="0" eaLnBrk="1" fontAlgn="auto" latinLnBrk="0" hangingPunct="1">
              <a:lnSpc>
                <a:spcPct val="100000"/>
              </a:lnSpc>
              <a:spcBef>
                <a:spcPts val="30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Simplify security and identity control </a:t>
            </a:r>
            <a:r>
              <a:rPr lang="en-US" sz="1600" dirty="0"/>
              <a:t>with built-in integration with Active Directory.</a:t>
            </a:r>
            <a:br>
              <a:rPr lang="en-US" sz="1600" dirty="0"/>
            </a:br>
            <a:br>
              <a:rPr lang="en-US" sz="1600" dirty="0"/>
            </a:br>
            <a:r>
              <a:rPr lang="en-US" sz="1600" b="1" dirty="0">
                <a:latin typeface="Segoe UI Semibold" panose="020B0702040204020203" pitchFamily="34" charset="0"/>
                <a:cs typeface="Segoe UI Semibold" panose="020B0702040204020203" pitchFamily="34" charset="0"/>
              </a:rPr>
              <a:t>Regulate access </a:t>
            </a:r>
            <a:r>
              <a:rPr lang="en-US" sz="1600" dirty="0"/>
              <a:t>with fine-grained user permissions to Azure Databricks’ notebooks, clusters, jobs and data. </a:t>
            </a:r>
          </a:p>
          <a:p>
            <a:pPr marR="0" lvl="0" algn="l" defTabSz="932384" rtl="0" eaLnBrk="1" fontAlgn="auto" latinLnBrk="0" hangingPunct="1">
              <a:lnSpc>
                <a:spcPct val="100000"/>
              </a:lnSpc>
              <a:spcBef>
                <a:spcPts val="300"/>
              </a:spcBef>
              <a:spcAft>
                <a:spcPts val="600"/>
              </a:spcAft>
              <a:buClrTx/>
              <a:buSzTx/>
              <a:tabLst/>
              <a:defRPr/>
            </a:pPr>
            <a:br>
              <a:rPr lang="en-US" sz="1600" b="1" dirty="0"/>
            </a:br>
            <a:r>
              <a:rPr lang="en-US" sz="1600" b="1" dirty="0">
                <a:latin typeface="Segoe UI Semibold" panose="020B0702040204020203" pitchFamily="34" charset="0"/>
                <a:cs typeface="Segoe UI Semibold" panose="020B0702040204020203" pitchFamily="34" charset="0"/>
              </a:rPr>
              <a:t>Build with confidence on the trusted cloud </a:t>
            </a:r>
            <a:r>
              <a:rPr lang="en-US" sz="1600" dirty="0"/>
              <a:t>backed by unmatched support, compliance and SLAs.</a:t>
            </a:r>
            <a:endParaRPr lang="en-US" sz="1600" b="1" dirty="0"/>
          </a:p>
        </p:txBody>
      </p:sp>
      <p:sp>
        <p:nvSpPr>
          <p:cNvPr id="9" name="Rectangle 8">
            <a:extLst>
              <a:ext uri="{FF2B5EF4-FFF2-40B4-BE49-F238E27FC236}">
                <a16:creationId xmlns:a16="http://schemas.microsoft.com/office/drawing/2014/main" id="{BCFBC324-6955-4783-A543-9EC885F09964}"/>
              </a:ext>
            </a:extLst>
          </p:cNvPr>
          <p:cNvSpPr/>
          <p:nvPr/>
        </p:nvSpPr>
        <p:spPr>
          <a:xfrm>
            <a:off x="8709637" y="2065472"/>
            <a:ext cx="3134250" cy="1400383"/>
          </a:xfrm>
          <a:prstGeom prst="rect">
            <a:avLst/>
          </a:prstGeom>
        </p:spPr>
        <p:txBody>
          <a:bodyPr wrap="square" lIns="91440" tIns="45720" rIns="91440" bIns="45720">
            <a:spAutoFit/>
          </a:bodyPr>
          <a:lstStyle/>
          <a:p>
            <a:pPr marR="0" lvl="0" algn="l" defTabSz="932384" rtl="0" eaLnBrk="1" fontAlgn="auto" latinLnBrk="0" hangingPunct="1">
              <a:lnSpc>
                <a:spcPct val="100000"/>
              </a:lnSpc>
              <a:spcBef>
                <a:spcPts val="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Operate at massive scale </a:t>
            </a:r>
            <a:r>
              <a:rPr lang="en-US" sz="1600" dirty="0"/>
              <a:t>without limits globally.</a:t>
            </a:r>
            <a:br>
              <a:rPr lang="en-US" sz="1600" dirty="0"/>
            </a:br>
            <a:endParaRPr lang="en-US" sz="1600" b="1" dirty="0"/>
          </a:p>
          <a:p>
            <a:pPr defTabSz="932384">
              <a:spcAft>
                <a:spcPts val="600"/>
              </a:spcAft>
              <a:defRPr/>
            </a:pPr>
            <a:r>
              <a:rPr lang="en-US" sz="1600" b="1" dirty="0">
                <a:latin typeface="Segoe UI Semibold" panose="020B0702040204020203" pitchFamily="34" charset="0"/>
                <a:cs typeface="Segoe UI Semibold" panose="020B0702040204020203" pitchFamily="34" charset="0"/>
              </a:rPr>
              <a:t>Accelerate data processing</a:t>
            </a:r>
            <a:r>
              <a:rPr lang="en-US" sz="1600" dirty="0">
                <a:latin typeface="Segoe UI Semibold" panose="020B0702040204020203" pitchFamily="34" charset="0"/>
                <a:cs typeface="Segoe UI Semibold" panose="020B0702040204020203" pitchFamily="34" charset="0"/>
              </a:rPr>
              <a:t> </a:t>
            </a:r>
            <a:r>
              <a:rPr lang="en-US" sz="1600" dirty="0"/>
              <a:t>with the fastest Spark engine.</a:t>
            </a:r>
          </a:p>
        </p:txBody>
      </p:sp>
      <p:sp>
        <p:nvSpPr>
          <p:cNvPr id="11" name="TextBox 10">
            <a:extLst>
              <a:ext uri="{FF2B5EF4-FFF2-40B4-BE49-F238E27FC236}">
                <a16:creationId xmlns:a16="http://schemas.microsoft.com/office/drawing/2014/main" id="{76EDB4B5-36AE-401B-BF41-96505F079925}"/>
              </a:ext>
            </a:extLst>
          </p:cNvPr>
          <p:cNvSpPr txBox="1"/>
          <p:nvPr/>
        </p:nvSpPr>
        <p:spPr>
          <a:xfrm>
            <a:off x="361819" y="1457990"/>
            <a:ext cx="2903359"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ENHANCE PRODUCTIVITY</a:t>
            </a:r>
          </a:p>
        </p:txBody>
      </p:sp>
      <p:sp>
        <p:nvSpPr>
          <p:cNvPr id="12" name="TextBox 11">
            <a:extLst>
              <a:ext uri="{FF2B5EF4-FFF2-40B4-BE49-F238E27FC236}">
                <a16:creationId xmlns:a16="http://schemas.microsoft.com/office/drawing/2014/main" id="{EA9457D9-9833-4A88-96E2-5588DB700C1D}"/>
              </a:ext>
            </a:extLst>
          </p:cNvPr>
          <p:cNvSpPr txBox="1"/>
          <p:nvPr/>
        </p:nvSpPr>
        <p:spPr>
          <a:xfrm>
            <a:off x="3856710" y="1457990"/>
            <a:ext cx="4608762"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BUILD ON THE MOST COMPLIANT CLOUD</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04A04FDA-27E0-4280-A382-6464DC85D00F}"/>
              </a:ext>
            </a:extLst>
          </p:cNvPr>
          <p:cNvSpPr txBox="1"/>
          <p:nvPr/>
        </p:nvSpPr>
        <p:spPr>
          <a:xfrm>
            <a:off x="8709637" y="1457990"/>
            <a:ext cx="2730235"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SCALE WITHOUT LIMITS</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cxnSp>
        <p:nvCxnSpPr>
          <p:cNvPr id="26" name="Straight Connector 25">
            <a:extLst>
              <a:ext uri="{FF2B5EF4-FFF2-40B4-BE49-F238E27FC236}">
                <a16:creationId xmlns:a16="http://schemas.microsoft.com/office/drawing/2014/main" id="{AD04BE6E-6931-43F2-ADF0-72DECA018B9F}"/>
              </a:ext>
            </a:extLst>
          </p:cNvPr>
          <p:cNvCxnSpPr>
            <a:cxnSpLocks/>
          </p:cNvCxnSpPr>
          <p:nvPr/>
        </p:nvCxnSpPr>
        <p:spPr>
          <a:xfrm>
            <a:off x="3810163"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9C3D72-3009-46A5-AACA-42F4899E48E0}"/>
              </a:ext>
            </a:extLst>
          </p:cNvPr>
          <p:cNvCxnSpPr>
            <a:cxnSpLocks/>
          </p:cNvCxnSpPr>
          <p:nvPr/>
        </p:nvCxnSpPr>
        <p:spPr>
          <a:xfrm>
            <a:off x="8441384"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353410-D9C3-4D27-B809-3DF7D29A9410}"/>
              </a:ext>
            </a:extLst>
          </p:cNvPr>
          <p:cNvSpPr>
            <a:spLocks noGrp="1"/>
          </p:cNvSpPr>
          <p:nvPr>
            <p:ph type="title"/>
          </p:nvPr>
        </p:nvSpPr>
        <p:spPr/>
        <p:txBody>
          <a:bodyPr/>
          <a:lstStyle/>
          <a:p>
            <a:pPr lvl="0"/>
            <a:r>
              <a:rPr lang="en-US" dirty="0"/>
              <a:t>Differentiated experience on Azure</a:t>
            </a:r>
          </a:p>
        </p:txBody>
      </p:sp>
    </p:spTree>
    <p:extLst>
      <p:ext uri="{BB962C8B-B14F-4D97-AF65-F5344CB8AC3E}">
        <p14:creationId xmlns:p14="http://schemas.microsoft.com/office/powerpoint/2010/main" val="235221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4A62A4-1B44-4D11-BE69-E5B0D7BF14BA}"/>
              </a:ext>
            </a:extLst>
          </p:cNvPr>
          <p:cNvSpPr>
            <a:spLocks noGrp="1"/>
          </p:cNvSpPr>
          <p:nvPr>
            <p:ph type="body" sz="quarter" idx="10"/>
          </p:nvPr>
        </p:nvSpPr>
        <p:spPr>
          <a:xfrm>
            <a:off x="269240" y="1324160"/>
            <a:ext cx="5826760" cy="5293757"/>
          </a:xfrm>
        </p:spPr>
        <p:txBody>
          <a:bodyPr/>
          <a:lstStyle/>
          <a:p>
            <a:r>
              <a:rPr lang="en-US" dirty="0"/>
              <a:t>GET STARTED IN SECONDS</a:t>
            </a:r>
          </a:p>
          <a:p>
            <a:pPr lvl="1"/>
            <a:r>
              <a:rPr lang="en-US" dirty="0"/>
              <a:t>Single click to launch your new Spark environment</a:t>
            </a:r>
          </a:p>
          <a:p>
            <a:r>
              <a:rPr lang="en-US" dirty="0"/>
              <a:t>INTERACTIVE EXPLORATION</a:t>
            </a:r>
          </a:p>
          <a:p>
            <a:pPr lvl="1"/>
            <a:r>
              <a:rPr lang="en-US" dirty="0"/>
              <a:t>Explore data using interactive notebooks with support for multiple programming languages including R, Python, Scala, and SQL</a:t>
            </a:r>
          </a:p>
          <a:p>
            <a:r>
              <a:rPr lang="en-US" dirty="0"/>
              <a:t>COLLABORATION</a:t>
            </a:r>
          </a:p>
          <a:p>
            <a:pPr lvl="1"/>
            <a:r>
              <a:rPr lang="en-US" dirty="0"/>
              <a:t>Work on the same notebook in real-time while tracking changes with detailed revision history, GitHub, or Bitbucket</a:t>
            </a:r>
          </a:p>
          <a:p>
            <a:r>
              <a:rPr lang="en-US" dirty="0"/>
              <a:t>VISUALIZATIONS</a:t>
            </a:r>
          </a:p>
          <a:p>
            <a:pPr lvl="1"/>
            <a:r>
              <a:rPr lang="en-US" dirty="0"/>
              <a:t>Visualize insights through a wide assortment of point-and-click visualizations. Or use powerful scriptable options like </a:t>
            </a:r>
            <a:r>
              <a:rPr lang="en-US" dirty="0" err="1"/>
              <a:t>matplotlib</a:t>
            </a:r>
            <a:r>
              <a:rPr lang="en-US" dirty="0"/>
              <a:t>, </a:t>
            </a:r>
            <a:r>
              <a:rPr lang="en-US" dirty="0" err="1"/>
              <a:t>ggplot</a:t>
            </a:r>
            <a:r>
              <a:rPr lang="en-US" dirty="0"/>
              <a:t>, and D3</a:t>
            </a:r>
          </a:p>
          <a:p>
            <a:r>
              <a:rPr lang="en-US" dirty="0"/>
              <a:t>DASHBOARDS</a:t>
            </a:r>
          </a:p>
          <a:p>
            <a:pPr lvl="1"/>
            <a:r>
              <a:rPr lang="en-US" dirty="0"/>
              <a:t>Rich integration with </a:t>
            </a:r>
            <a:r>
              <a:rPr lang="en-US" dirty="0" err="1"/>
              <a:t>PowerBI</a:t>
            </a:r>
            <a:r>
              <a:rPr lang="en-US" dirty="0"/>
              <a:t> to discover and share your insights in powerful new ways</a:t>
            </a:r>
          </a:p>
        </p:txBody>
      </p:sp>
      <p:sp>
        <p:nvSpPr>
          <p:cNvPr id="4" name="Title 3">
            <a:extLst>
              <a:ext uri="{FF2B5EF4-FFF2-40B4-BE49-F238E27FC236}">
                <a16:creationId xmlns:a16="http://schemas.microsoft.com/office/drawing/2014/main" id="{4B97AFAF-F0E5-4FCC-8356-52EB25569991}"/>
              </a:ext>
            </a:extLst>
          </p:cNvPr>
          <p:cNvSpPr>
            <a:spLocks noGrp="1"/>
          </p:cNvSpPr>
          <p:nvPr>
            <p:ph type="title"/>
          </p:nvPr>
        </p:nvSpPr>
        <p:spPr/>
        <p:txBody>
          <a:bodyPr/>
          <a:lstStyle/>
          <a:p>
            <a:r>
              <a:rPr lang="en-US"/>
              <a:t>Collaborative Workspace</a:t>
            </a:r>
            <a:endParaRPr lang="en-US" dirty="0"/>
          </a:p>
        </p:txBody>
      </p:sp>
      <p:grpSp>
        <p:nvGrpSpPr>
          <p:cNvPr id="2" name="Group 1">
            <a:extLst>
              <a:ext uri="{FF2B5EF4-FFF2-40B4-BE49-F238E27FC236}">
                <a16:creationId xmlns:a16="http://schemas.microsoft.com/office/drawing/2014/main" id="{EDCDD517-B017-45E4-A5C8-6FCF81DA0681}"/>
              </a:ext>
            </a:extLst>
          </p:cNvPr>
          <p:cNvGrpSpPr/>
          <p:nvPr/>
        </p:nvGrpSpPr>
        <p:grpSpPr>
          <a:xfrm>
            <a:off x="6284901" y="1833155"/>
            <a:ext cx="5596725" cy="3975462"/>
            <a:chOff x="2740512" y="1257570"/>
            <a:chExt cx="6559026" cy="4659003"/>
          </a:xfrm>
        </p:grpSpPr>
        <p:sp>
          <p:nvSpPr>
            <p:cNvPr id="176" name="Freeform 4">
              <a:extLst>
                <a:ext uri="{FF2B5EF4-FFF2-40B4-BE49-F238E27FC236}">
                  <a16:creationId xmlns:a16="http://schemas.microsoft.com/office/drawing/2014/main" id="{DAFA99DD-81E0-4DBE-8B6D-EE9E2FDBA3FC}"/>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4">
              <a:extLst>
                <a:ext uri="{FF2B5EF4-FFF2-40B4-BE49-F238E27FC236}">
                  <a16:creationId xmlns:a16="http://schemas.microsoft.com/office/drawing/2014/main" id="{226F0FFD-681B-428E-9576-7415D78143E8}"/>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78" name="Group 177">
              <a:extLst>
                <a:ext uri="{FF2B5EF4-FFF2-40B4-BE49-F238E27FC236}">
                  <a16:creationId xmlns:a16="http://schemas.microsoft.com/office/drawing/2014/main" id="{4082ABB0-790A-4BD6-B0CD-D45E5A3D1DEA}"/>
                </a:ext>
              </a:extLst>
            </p:cNvPr>
            <p:cNvGrpSpPr/>
            <p:nvPr/>
          </p:nvGrpSpPr>
          <p:grpSpPr>
            <a:xfrm>
              <a:off x="3571135" y="4969331"/>
              <a:ext cx="411025" cy="476588"/>
              <a:chOff x="1271588" y="5613400"/>
              <a:chExt cx="517525" cy="600076"/>
            </a:xfrm>
            <a:solidFill>
              <a:schemeClr val="tx2"/>
            </a:solidFill>
          </p:grpSpPr>
          <p:sp>
            <p:nvSpPr>
              <p:cNvPr id="179" name="Freeform 83">
                <a:extLst>
                  <a:ext uri="{FF2B5EF4-FFF2-40B4-BE49-F238E27FC236}">
                    <a16:creationId xmlns:a16="http://schemas.microsoft.com/office/drawing/2014/main" id="{27149DE0-B3D9-4646-9FA0-D4C6D15087AB}"/>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84">
                <a:extLst>
                  <a:ext uri="{FF2B5EF4-FFF2-40B4-BE49-F238E27FC236}">
                    <a16:creationId xmlns:a16="http://schemas.microsoft.com/office/drawing/2014/main" id="{38FF1518-A33D-40A9-B1EA-F494B1D7B09A}"/>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85">
                <a:extLst>
                  <a:ext uri="{FF2B5EF4-FFF2-40B4-BE49-F238E27FC236}">
                    <a16:creationId xmlns:a16="http://schemas.microsoft.com/office/drawing/2014/main" id="{BDF9DD34-DD7B-43C5-87F4-006244E593C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2" name="Freeform 86">
              <a:extLst>
                <a:ext uri="{FF2B5EF4-FFF2-40B4-BE49-F238E27FC236}">
                  <a16:creationId xmlns:a16="http://schemas.microsoft.com/office/drawing/2014/main" id="{C20545E7-9DAA-43AA-9C37-1957BB064B1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Rectangle 182">
              <a:extLst>
                <a:ext uri="{FF2B5EF4-FFF2-40B4-BE49-F238E27FC236}">
                  <a16:creationId xmlns:a16="http://schemas.microsoft.com/office/drawing/2014/main" id="{AA5BDB0D-648D-4636-9B20-9A71F0E6A72F}"/>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184" name="Rectangle 183">
              <a:extLst>
                <a:ext uri="{FF2B5EF4-FFF2-40B4-BE49-F238E27FC236}">
                  <a16:creationId xmlns:a16="http://schemas.microsoft.com/office/drawing/2014/main" id="{E5D08CEE-3B6E-4D63-B3A4-338C6A640C60}"/>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85" name="Rectangle 184">
              <a:extLst>
                <a:ext uri="{FF2B5EF4-FFF2-40B4-BE49-F238E27FC236}">
                  <a16:creationId xmlns:a16="http://schemas.microsoft.com/office/drawing/2014/main" id="{8D5263F4-1FEF-460C-8006-A632696CC076}"/>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86" name="Freeform 2">
              <a:extLst>
                <a:ext uri="{FF2B5EF4-FFF2-40B4-BE49-F238E27FC236}">
                  <a16:creationId xmlns:a16="http://schemas.microsoft.com/office/drawing/2014/main" id="{DA783F00-0EC4-4C04-83F4-73823A87EA6B}"/>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7" name="Rectangle 186">
              <a:extLst>
                <a:ext uri="{FF2B5EF4-FFF2-40B4-BE49-F238E27FC236}">
                  <a16:creationId xmlns:a16="http://schemas.microsoft.com/office/drawing/2014/main" id="{5A2DA431-657E-4F8D-90D4-B6451232E400}"/>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88" name="Rectangle 187">
              <a:extLst>
                <a:ext uri="{FF2B5EF4-FFF2-40B4-BE49-F238E27FC236}">
                  <a16:creationId xmlns:a16="http://schemas.microsoft.com/office/drawing/2014/main" id="{E25D260C-3693-4A82-9795-8385DE018850}"/>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189" name="Freeform 2">
              <a:extLst>
                <a:ext uri="{FF2B5EF4-FFF2-40B4-BE49-F238E27FC236}">
                  <a16:creationId xmlns:a16="http://schemas.microsoft.com/office/drawing/2014/main" id="{1BCC7C12-1DD1-4529-92FC-BDBF39A7887C}"/>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190" name="Picture 189">
              <a:extLst>
                <a:ext uri="{FF2B5EF4-FFF2-40B4-BE49-F238E27FC236}">
                  <a16:creationId xmlns:a16="http://schemas.microsoft.com/office/drawing/2014/main" id="{33EDC0A4-FDF1-4FE6-95B2-1837F1FA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191" name="TextBox 190">
              <a:extLst>
                <a:ext uri="{FF2B5EF4-FFF2-40B4-BE49-F238E27FC236}">
                  <a16:creationId xmlns:a16="http://schemas.microsoft.com/office/drawing/2014/main" id="{378E67BD-1D3A-41E9-A2C9-B4F3872F8EC7}"/>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92" name="Rectangle 191">
              <a:extLst>
                <a:ext uri="{FF2B5EF4-FFF2-40B4-BE49-F238E27FC236}">
                  <a16:creationId xmlns:a16="http://schemas.microsoft.com/office/drawing/2014/main" id="{AF1169AF-F571-4658-8361-42C30797D306}"/>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93" name="Rectangle 192">
              <a:extLst>
                <a:ext uri="{FF2B5EF4-FFF2-40B4-BE49-F238E27FC236}">
                  <a16:creationId xmlns:a16="http://schemas.microsoft.com/office/drawing/2014/main" id="{09A58CB6-DBB2-4A7D-AC14-3A97F87189BB}"/>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94" name="Rectangle 193">
              <a:extLst>
                <a:ext uri="{FF2B5EF4-FFF2-40B4-BE49-F238E27FC236}">
                  <a16:creationId xmlns:a16="http://schemas.microsoft.com/office/drawing/2014/main" id="{CFBC2768-0411-40FD-9505-DC5BC48DAE96}"/>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95" name="Rectangle 194">
              <a:extLst>
                <a:ext uri="{FF2B5EF4-FFF2-40B4-BE49-F238E27FC236}">
                  <a16:creationId xmlns:a16="http://schemas.microsoft.com/office/drawing/2014/main" id="{F60912E3-CE31-49BF-9B45-77B5830A4691}"/>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6" name="Group 195">
              <a:extLst>
                <a:ext uri="{FF2B5EF4-FFF2-40B4-BE49-F238E27FC236}">
                  <a16:creationId xmlns:a16="http://schemas.microsoft.com/office/drawing/2014/main" id="{37855F1B-28CF-4E29-AE1F-710EDAD3ED70}"/>
                </a:ext>
              </a:extLst>
            </p:cNvPr>
            <p:cNvGrpSpPr/>
            <p:nvPr/>
          </p:nvGrpSpPr>
          <p:grpSpPr>
            <a:xfrm>
              <a:off x="3575726" y="2228197"/>
              <a:ext cx="509188" cy="399948"/>
              <a:chOff x="8339328" y="268334"/>
              <a:chExt cx="780544" cy="613088"/>
            </a:xfrm>
          </p:grpSpPr>
          <p:sp>
            <p:nvSpPr>
              <p:cNvPr id="197" name="Freeform 17">
                <a:extLst>
                  <a:ext uri="{FF2B5EF4-FFF2-40B4-BE49-F238E27FC236}">
                    <a16:creationId xmlns:a16="http://schemas.microsoft.com/office/drawing/2014/main" id="{5D7F2C4E-15F5-49EB-987D-297B9D520E3B}"/>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8" name="Freeform 5">
                <a:extLst>
                  <a:ext uri="{FF2B5EF4-FFF2-40B4-BE49-F238E27FC236}">
                    <a16:creationId xmlns:a16="http://schemas.microsoft.com/office/drawing/2014/main" id="{E3A9F4A0-549C-4E87-B064-F5181B4FF8E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9" name="Group 198">
              <a:extLst>
                <a:ext uri="{FF2B5EF4-FFF2-40B4-BE49-F238E27FC236}">
                  <a16:creationId xmlns:a16="http://schemas.microsoft.com/office/drawing/2014/main" id="{B01546F9-7ECD-4B67-93FA-BD52728415DB}"/>
                </a:ext>
              </a:extLst>
            </p:cNvPr>
            <p:cNvGrpSpPr/>
            <p:nvPr/>
          </p:nvGrpSpPr>
          <p:grpSpPr>
            <a:xfrm>
              <a:off x="5707879" y="2284173"/>
              <a:ext cx="502920" cy="361358"/>
              <a:chOff x="10268712" y="1254226"/>
              <a:chExt cx="804672" cy="578172"/>
            </a:xfrm>
          </p:grpSpPr>
          <p:grpSp>
            <p:nvGrpSpPr>
              <p:cNvPr id="200" name="Group 11">
                <a:extLst>
                  <a:ext uri="{FF2B5EF4-FFF2-40B4-BE49-F238E27FC236}">
                    <a16:creationId xmlns:a16="http://schemas.microsoft.com/office/drawing/2014/main" id="{5D67758E-90BD-4DF1-8413-98240099A8C4}"/>
                  </a:ext>
                </a:extLst>
              </p:cNvPr>
              <p:cNvGrpSpPr>
                <a:grpSpLocks noChangeAspect="1"/>
              </p:cNvGrpSpPr>
              <p:nvPr/>
            </p:nvGrpSpPr>
            <p:grpSpPr bwMode="auto">
              <a:xfrm>
                <a:off x="10607090" y="1257647"/>
                <a:ext cx="466294" cy="507929"/>
                <a:chOff x="3861" y="4291602"/>
                <a:chExt cx="112" cy="244433"/>
              </a:xfrm>
            </p:grpSpPr>
            <p:sp>
              <p:nvSpPr>
                <p:cNvPr id="202" name="Freeform 12">
                  <a:extLst>
                    <a:ext uri="{FF2B5EF4-FFF2-40B4-BE49-F238E27FC236}">
                      <a16:creationId xmlns:a16="http://schemas.microsoft.com/office/drawing/2014/main" id="{EEC92991-61C6-46E8-884D-91F4F816E135}"/>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Line 13">
                  <a:extLst>
                    <a:ext uri="{FF2B5EF4-FFF2-40B4-BE49-F238E27FC236}">
                      <a16:creationId xmlns:a16="http://schemas.microsoft.com/office/drawing/2014/main" id="{E338F420-54C9-40EA-8EF3-788204914D69}"/>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Line 14">
                  <a:extLst>
                    <a:ext uri="{FF2B5EF4-FFF2-40B4-BE49-F238E27FC236}">
                      <a16:creationId xmlns:a16="http://schemas.microsoft.com/office/drawing/2014/main" id="{F4AE33BF-6FA2-4E30-A389-7B4C40A81200}"/>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Line 15">
                  <a:extLst>
                    <a:ext uri="{FF2B5EF4-FFF2-40B4-BE49-F238E27FC236}">
                      <a16:creationId xmlns:a16="http://schemas.microsoft.com/office/drawing/2014/main" id="{CF8BC180-6E5A-4154-8C5C-12C81F983AB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Line 16">
                  <a:extLst>
                    <a:ext uri="{FF2B5EF4-FFF2-40B4-BE49-F238E27FC236}">
                      <a16:creationId xmlns:a16="http://schemas.microsoft.com/office/drawing/2014/main" id="{5063DF42-5E85-4FE2-BDC8-5EC56CC5111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Line 17">
                  <a:extLst>
                    <a:ext uri="{FF2B5EF4-FFF2-40B4-BE49-F238E27FC236}">
                      <a16:creationId xmlns:a16="http://schemas.microsoft.com/office/drawing/2014/main" id="{754DFB1B-EEFD-4FEB-A036-62E5CBFDC37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01" name="Freeform 5">
                <a:extLst>
                  <a:ext uri="{FF2B5EF4-FFF2-40B4-BE49-F238E27FC236}">
                    <a16:creationId xmlns:a16="http://schemas.microsoft.com/office/drawing/2014/main" id="{89A9AD52-02AB-4A0B-9ECF-11503B4FCBCC}"/>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8" name="Group 207">
              <a:extLst>
                <a:ext uri="{FF2B5EF4-FFF2-40B4-BE49-F238E27FC236}">
                  <a16:creationId xmlns:a16="http://schemas.microsoft.com/office/drawing/2014/main" id="{C00BE00E-7BDC-4434-99D7-2186DD496128}"/>
                </a:ext>
              </a:extLst>
            </p:cNvPr>
            <p:cNvGrpSpPr/>
            <p:nvPr/>
          </p:nvGrpSpPr>
          <p:grpSpPr>
            <a:xfrm>
              <a:off x="7978217" y="2234285"/>
              <a:ext cx="554668" cy="377171"/>
              <a:chOff x="9151662" y="1184065"/>
              <a:chExt cx="554668" cy="377171"/>
            </a:xfrm>
          </p:grpSpPr>
          <p:grpSp>
            <p:nvGrpSpPr>
              <p:cNvPr id="209" name="Group 4">
                <a:extLst>
                  <a:ext uri="{FF2B5EF4-FFF2-40B4-BE49-F238E27FC236}">
                    <a16:creationId xmlns:a16="http://schemas.microsoft.com/office/drawing/2014/main" id="{6766E3D3-7052-4F58-8E51-284964E5A98C}"/>
                  </a:ext>
                </a:extLst>
              </p:cNvPr>
              <p:cNvGrpSpPr>
                <a:grpSpLocks noChangeAspect="1"/>
              </p:cNvGrpSpPr>
              <p:nvPr/>
            </p:nvGrpSpPr>
            <p:grpSpPr bwMode="auto">
              <a:xfrm>
                <a:off x="9396633" y="1190427"/>
                <a:ext cx="309697" cy="302323"/>
                <a:chOff x="1759" y="236"/>
                <a:chExt cx="252" cy="246"/>
              </a:xfrm>
              <a:noFill/>
            </p:grpSpPr>
            <p:sp>
              <p:nvSpPr>
                <p:cNvPr id="211" name="Freeform 5">
                  <a:extLst>
                    <a:ext uri="{FF2B5EF4-FFF2-40B4-BE49-F238E27FC236}">
                      <a16:creationId xmlns:a16="http://schemas.microsoft.com/office/drawing/2014/main" id="{899222C0-E2C6-4A76-AC21-5150E0D80FFD}"/>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Rectangle 6">
                  <a:extLst>
                    <a:ext uri="{FF2B5EF4-FFF2-40B4-BE49-F238E27FC236}">
                      <a16:creationId xmlns:a16="http://schemas.microsoft.com/office/drawing/2014/main" id="{862D384E-F2AF-4F4E-8E91-C655DBFA5F0F}"/>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Rectangle 7">
                  <a:extLst>
                    <a:ext uri="{FF2B5EF4-FFF2-40B4-BE49-F238E27FC236}">
                      <a16:creationId xmlns:a16="http://schemas.microsoft.com/office/drawing/2014/main" id="{FDF80042-4D90-430F-888A-D3AEBABA5CF0}"/>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Rectangle 8">
                  <a:extLst>
                    <a:ext uri="{FF2B5EF4-FFF2-40B4-BE49-F238E27FC236}">
                      <a16:creationId xmlns:a16="http://schemas.microsoft.com/office/drawing/2014/main" id="{4E736DAC-02E5-4B9E-961E-6BF172306D77}"/>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10" name="Freeform 5">
                <a:extLst>
                  <a:ext uri="{FF2B5EF4-FFF2-40B4-BE49-F238E27FC236}">
                    <a16:creationId xmlns:a16="http://schemas.microsoft.com/office/drawing/2014/main" id="{709751A9-967B-47EB-8209-2F2BE348DEAC}"/>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215" name="Straight Arrow Connector 214">
              <a:extLst>
                <a:ext uri="{FF2B5EF4-FFF2-40B4-BE49-F238E27FC236}">
                  <a16:creationId xmlns:a16="http://schemas.microsoft.com/office/drawing/2014/main" id="{C99F8C98-8210-45C7-B567-2707F7D73DD6}"/>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3AFEC10-5CFD-404C-9EE9-D2B7A1D50E41}"/>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C8408823-DA75-4623-8A72-3F7A637B30E1}"/>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18" name="Rectangle 217">
              <a:extLst>
                <a:ext uri="{FF2B5EF4-FFF2-40B4-BE49-F238E27FC236}">
                  <a16:creationId xmlns:a16="http://schemas.microsoft.com/office/drawing/2014/main" id="{865A7982-2AC9-4CA4-A2A2-F8AA11209685}"/>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19" name="Rectangle 218">
              <a:extLst>
                <a:ext uri="{FF2B5EF4-FFF2-40B4-BE49-F238E27FC236}">
                  <a16:creationId xmlns:a16="http://schemas.microsoft.com/office/drawing/2014/main" id="{6D43489B-4BD9-4BEE-AD49-3B42A3E3599A}"/>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20" name="Rectangle 219">
              <a:extLst>
                <a:ext uri="{FF2B5EF4-FFF2-40B4-BE49-F238E27FC236}">
                  <a16:creationId xmlns:a16="http://schemas.microsoft.com/office/drawing/2014/main" id="{15120A5D-C491-4221-97A3-78981C2F5A03}"/>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221" name="Oval 220">
              <a:extLst>
                <a:ext uri="{FF2B5EF4-FFF2-40B4-BE49-F238E27FC236}">
                  <a16:creationId xmlns:a16="http://schemas.microsoft.com/office/drawing/2014/main" id="{5E76F8EA-7DBD-4467-AF03-F799AC8E7C9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A1D8340F-C7E7-47FA-BAA0-24680DCDEA36}"/>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E0E95D36-675D-4ABC-9A3D-15161176C6C6}"/>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24" name="Straight Arrow Connector 223">
              <a:extLst>
                <a:ext uri="{FF2B5EF4-FFF2-40B4-BE49-F238E27FC236}">
                  <a16:creationId xmlns:a16="http://schemas.microsoft.com/office/drawing/2014/main" id="{B7671C86-077D-4A7A-9387-8DBE5519C193}"/>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ED3E19C3-0791-4410-A5F6-56243B998D6F}"/>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518CCE68-759F-4A10-B5D3-BABCB2A63789}"/>
                </a:ext>
              </a:extLst>
            </p:cNvPr>
            <p:cNvGrpSpPr/>
            <p:nvPr/>
          </p:nvGrpSpPr>
          <p:grpSpPr>
            <a:xfrm>
              <a:off x="5731391" y="3637098"/>
              <a:ext cx="400544" cy="400542"/>
              <a:chOff x="2335756" y="3558618"/>
              <a:chExt cx="318744" cy="318742"/>
            </a:xfrm>
          </p:grpSpPr>
          <p:sp>
            <p:nvSpPr>
              <p:cNvPr id="227" name="Freeform 22">
                <a:extLst>
                  <a:ext uri="{FF2B5EF4-FFF2-40B4-BE49-F238E27FC236}">
                    <a16:creationId xmlns:a16="http://schemas.microsoft.com/office/drawing/2014/main" id="{4CADF586-21AC-4DE4-B567-E9FEBCD5DFE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C8FA21BB-20FE-4FA4-8A01-094143BC641B}"/>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9" name="Group 228">
              <a:extLst>
                <a:ext uri="{FF2B5EF4-FFF2-40B4-BE49-F238E27FC236}">
                  <a16:creationId xmlns:a16="http://schemas.microsoft.com/office/drawing/2014/main" id="{C99747D9-F8CB-450F-9BA8-0F7231174048}"/>
                </a:ext>
              </a:extLst>
            </p:cNvPr>
            <p:cNvGrpSpPr/>
            <p:nvPr/>
          </p:nvGrpSpPr>
          <p:grpSpPr>
            <a:xfrm>
              <a:off x="7892893" y="3639538"/>
              <a:ext cx="435200" cy="395663"/>
              <a:chOff x="4530976" y="2990126"/>
              <a:chExt cx="231285" cy="210274"/>
            </a:xfrm>
          </p:grpSpPr>
          <p:sp>
            <p:nvSpPr>
              <p:cNvPr id="230" name="Freeform 5">
                <a:extLst>
                  <a:ext uri="{FF2B5EF4-FFF2-40B4-BE49-F238E27FC236}">
                    <a16:creationId xmlns:a16="http://schemas.microsoft.com/office/drawing/2014/main" id="{7C700962-AC2E-44D9-958C-F14D32900402}"/>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1" name="Group 230">
                <a:extLst>
                  <a:ext uri="{FF2B5EF4-FFF2-40B4-BE49-F238E27FC236}">
                    <a16:creationId xmlns:a16="http://schemas.microsoft.com/office/drawing/2014/main" id="{86F62D0C-BCDA-44ED-986A-59839796156F}"/>
                  </a:ext>
                </a:extLst>
              </p:cNvPr>
              <p:cNvGrpSpPr/>
              <p:nvPr/>
            </p:nvGrpSpPr>
            <p:grpSpPr>
              <a:xfrm>
                <a:off x="4646619" y="3052306"/>
                <a:ext cx="0" cy="122254"/>
                <a:chOff x="4791447" y="2616042"/>
                <a:chExt cx="0" cy="1427764"/>
              </a:xfrm>
            </p:grpSpPr>
            <p:cxnSp>
              <p:nvCxnSpPr>
                <p:cNvPr id="232" name="Straight Connector 231">
                  <a:extLst>
                    <a:ext uri="{FF2B5EF4-FFF2-40B4-BE49-F238E27FC236}">
                      <a16:creationId xmlns:a16="http://schemas.microsoft.com/office/drawing/2014/main" id="{39AA846C-0ACD-4C08-8094-FB63CFA6B4F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D5710B-9ACB-451F-A306-088E05714F5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D2643D7D-02CF-492F-9D49-59DD5996B9F5}"/>
                </a:ext>
              </a:extLst>
            </p:cNvPr>
            <p:cNvGrpSpPr/>
            <p:nvPr/>
          </p:nvGrpSpPr>
          <p:grpSpPr>
            <a:xfrm>
              <a:off x="8146596" y="4932273"/>
              <a:ext cx="612740" cy="486364"/>
              <a:chOff x="4223626" y="2353385"/>
              <a:chExt cx="1173971" cy="931848"/>
            </a:xfrm>
          </p:grpSpPr>
          <p:grpSp>
            <p:nvGrpSpPr>
              <p:cNvPr id="235" name="Group 234">
                <a:extLst>
                  <a:ext uri="{FF2B5EF4-FFF2-40B4-BE49-F238E27FC236}">
                    <a16:creationId xmlns:a16="http://schemas.microsoft.com/office/drawing/2014/main" id="{B3407864-66AE-4A4C-B377-77A1F377DC0A}"/>
                  </a:ext>
                </a:extLst>
              </p:cNvPr>
              <p:cNvGrpSpPr/>
              <p:nvPr/>
            </p:nvGrpSpPr>
            <p:grpSpPr>
              <a:xfrm>
                <a:off x="4273550" y="2402418"/>
                <a:ext cx="1079500" cy="840315"/>
                <a:chOff x="4273550" y="2402418"/>
                <a:chExt cx="1079500" cy="840315"/>
              </a:xfrm>
            </p:grpSpPr>
            <p:cxnSp>
              <p:nvCxnSpPr>
                <p:cNvPr id="244" name="Straight Connector 243">
                  <a:extLst>
                    <a:ext uri="{FF2B5EF4-FFF2-40B4-BE49-F238E27FC236}">
                      <a16:creationId xmlns:a16="http://schemas.microsoft.com/office/drawing/2014/main" id="{15FC15D6-A614-4C2E-B397-A30FBCCA2876}"/>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5" name="Straight Connector 244">
                  <a:extLst>
                    <a:ext uri="{FF2B5EF4-FFF2-40B4-BE49-F238E27FC236}">
                      <a16:creationId xmlns:a16="http://schemas.microsoft.com/office/drawing/2014/main" id="{3F1E3BE3-4FE0-49FD-B242-354F1DCA7EE4}"/>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6" name="Straight Connector 245">
                  <a:extLst>
                    <a:ext uri="{FF2B5EF4-FFF2-40B4-BE49-F238E27FC236}">
                      <a16:creationId xmlns:a16="http://schemas.microsoft.com/office/drawing/2014/main" id="{40BB08BA-155A-4475-908E-76A3F1209EEE}"/>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5A991D1B-EAA3-4C37-8318-22C601CA315A}"/>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E660C4BA-FF0B-465A-A8EF-C6892516BC1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8BBE681C-5731-44AB-BCE2-DB13BD0256C6}"/>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FF73B3C1-6373-494C-BBEB-AAD106C8A712}"/>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77474304-BCA6-4899-B476-7F9E6AA51F54}"/>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97A5F38B-E4E4-4CD4-A0C6-1D9482811088}"/>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BB39B551-7026-4664-98FB-BD48B4A08414}"/>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D3118455-0E19-443C-B1A3-0677300574FF}"/>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60226B46-518B-4974-8D56-F56084C7A1D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AD097503-8F30-4305-85A3-0C8FB3C0CE58}"/>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97B32D2A-CA72-4BE5-A0C4-5F3B4639653D}"/>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36" name="Oval 19">
                <a:extLst>
                  <a:ext uri="{FF2B5EF4-FFF2-40B4-BE49-F238E27FC236}">
                    <a16:creationId xmlns:a16="http://schemas.microsoft.com/office/drawing/2014/main" id="{8A2F2DC7-7E7C-41FE-816F-DC0694A57DD2}"/>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7" name="Oval 19">
                <a:extLst>
                  <a:ext uri="{FF2B5EF4-FFF2-40B4-BE49-F238E27FC236}">
                    <a16:creationId xmlns:a16="http://schemas.microsoft.com/office/drawing/2014/main" id="{F3251E49-4978-425A-A023-9D919AA1266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8" name="Oval 19">
                <a:extLst>
                  <a:ext uri="{FF2B5EF4-FFF2-40B4-BE49-F238E27FC236}">
                    <a16:creationId xmlns:a16="http://schemas.microsoft.com/office/drawing/2014/main" id="{610AF336-52F4-4B33-AC18-B47BD324FB19}"/>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9" name="Oval 19">
                <a:extLst>
                  <a:ext uri="{FF2B5EF4-FFF2-40B4-BE49-F238E27FC236}">
                    <a16:creationId xmlns:a16="http://schemas.microsoft.com/office/drawing/2014/main" id="{22AB0D04-5FD2-452F-989C-5FA54094C1AB}"/>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0" name="Oval 19">
                <a:extLst>
                  <a:ext uri="{FF2B5EF4-FFF2-40B4-BE49-F238E27FC236}">
                    <a16:creationId xmlns:a16="http://schemas.microsoft.com/office/drawing/2014/main" id="{878396D6-87A4-4D47-AA7B-0F2E59FF469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1" name="Oval 19">
                <a:extLst>
                  <a:ext uri="{FF2B5EF4-FFF2-40B4-BE49-F238E27FC236}">
                    <a16:creationId xmlns:a16="http://schemas.microsoft.com/office/drawing/2014/main" id="{374A3C7D-0050-4FCD-8BAA-D117AFEBF62D}"/>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2" name="Oval 19">
                <a:extLst>
                  <a:ext uri="{FF2B5EF4-FFF2-40B4-BE49-F238E27FC236}">
                    <a16:creationId xmlns:a16="http://schemas.microsoft.com/office/drawing/2014/main" id="{2D8D91F5-26CF-4E83-8626-9B45E834146E}"/>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3" name="Oval 19">
                <a:extLst>
                  <a:ext uri="{FF2B5EF4-FFF2-40B4-BE49-F238E27FC236}">
                    <a16:creationId xmlns:a16="http://schemas.microsoft.com/office/drawing/2014/main" id="{D3FBBFC3-1085-43AA-8B60-E373E6445A18}"/>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10771C53-7274-4CC1-B38D-AF93233B274D}"/>
              </a:ext>
            </a:extLst>
          </p:cNvPr>
          <p:cNvSpPr/>
          <p:nvPr/>
        </p:nvSpPr>
        <p:spPr bwMode="auto">
          <a:xfrm>
            <a:off x="6315803" y="3373175"/>
            <a:ext cx="5506083" cy="2383190"/>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892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347AB2-AD13-4B68-B3FA-864812299F72}"/>
              </a:ext>
            </a:extLst>
          </p:cNvPr>
          <p:cNvSpPr>
            <a:spLocks noGrp="1"/>
          </p:cNvSpPr>
          <p:nvPr>
            <p:ph type="body" sz="quarter" idx="10"/>
          </p:nvPr>
        </p:nvSpPr>
        <p:spPr>
          <a:xfrm>
            <a:off x="269240" y="1324160"/>
            <a:ext cx="5809343" cy="5047536"/>
          </a:xfrm>
        </p:spPr>
        <p:txBody>
          <a:bodyPr/>
          <a:lstStyle/>
          <a:p>
            <a:r>
              <a:rPr lang="en-US" dirty="0"/>
              <a:t>JOBS SCHEDULER</a:t>
            </a:r>
          </a:p>
          <a:p>
            <a:pPr lvl="1"/>
            <a:r>
              <a:rPr lang="en-US" dirty="0"/>
              <a:t>Execute jobs for production pipelines on a specific schedule</a:t>
            </a:r>
          </a:p>
          <a:p>
            <a:r>
              <a:rPr lang="en-US" dirty="0"/>
              <a:t>NOTEBOOK WORKFLOWS</a:t>
            </a:r>
          </a:p>
          <a:p>
            <a:pPr lvl="1"/>
            <a:r>
              <a:rPr lang="en-US" dirty="0"/>
              <a:t>Create multi-stage pipelines with the control structures of the source programming language</a:t>
            </a:r>
          </a:p>
          <a:p>
            <a:r>
              <a:rPr lang="en-US" dirty="0"/>
              <a:t>RUN NOTEBOOKS AS JOBS</a:t>
            </a:r>
          </a:p>
          <a:p>
            <a:pPr lvl="1"/>
            <a:r>
              <a:rPr lang="en-US" dirty="0"/>
              <a:t>Turn notebooks or JARs into resilient Spark jobs with a click or an API call</a:t>
            </a:r>
          </a:p>
          <a:p>
            <a:r>
              <a:rPr lang="en-US" dirty="0"/>
              <a:t>NOTIFICATIONS AND LOGS</a:t>
            </a:r>
          </a:p>
          <a:p>
            <a:pPr lvl="1"/>
            <a:r>
              <a:rPr lang="en-US" dirty="0"/>
              <a:t>Set up alerts and quickly access audit logs for easy monitoring and troubleshooting</a:t>
            </a:r>
          </a:p>
          <a:p>
            <a:r>
              <a:rPr lang="en-US" dirty="0"/>
              <a:t>INTEGRATE NATIVELY WITH AZURE SERVICES</a:t>
            </a:r>
          </a:p>
          <a:p>
            <a:pPr lvl="1"/>
            <a:r>
              <a:rPr lang="en-US" dirty="0"/>
              <a:t>Deep integration with Azure SQL Data Warehouse, Cosmos DB, Azure Data Lake Store, Azure Blob Storage, and Azure Event Hub</a:t>
            </a:r>
          </a:p>
        </p:txBody>
      </p:sp>
      <p:sp>
        <p:nvSpPr>
          <p:cNvPr id="4" name="Title 3">
            <a:extLst>
              <a:ext uri="{FF2B5EF4-FFF2-40B4-BE49-F238E27FC236}">
                <a16:creationId xmlns:a16="http://schemas.microsoft.com/office/drawing/2014/main" id="{B40CA060-B90C-474B-B124-4CC20C822E24}"/>
              </a:ext>
            </a:extLst>
          </p:cNvPr>
          <p:cNvSpPr>
            <a:spLocks noGrp="1"/>
          </p:cNvSpPr>
          <p:nvPr>
            <p:ph type="title"/>
          </p:nvPr>
        </p:nvSpPr>
        <p:spPr/>
        <p:txBody>
          <a:bodyPr/>
          <a:lstStyle/>
          <a:p>
            <a:r>
              <a:rPr lang="en-US" dirty="0"/>
              <a:t>Deploy Production Jobs &amp; Workflows</a:t>
            </a:r>
          </a:p>
        </p:txBody>
      </p:sp>
      <p:grpSp>
        <p:nvGrpSpPr>
          <p:cNvPr id="24" name="Group 23">
            <a:extLst>
              <a:ext uri="{FF2B5EF4-FFF2-40B4-BE49-F238E27FC236}">
                <a16:creationId xmlns:a16="http://schemas.microsoft.com/office/drawing/2014/main" id="{938126BE-C1BD-43A8-AAB2-730A1149F681}"/>
              </a:ext>
            </a:extLst>
          </p:cNvPr>
          <p:cNvGrpSpPr/>
          <p:nvPr/>
        </p:nvGrpSpPr>
        <p:grpSpPr>
          <a:xfrm>
            <a:off x="6284901" y="1833155"/>
            <a:ext cx="5596725" cy="3975462"/>
            <a:chOff x="2740512" y="1257570"/>
            <a:chExt cx="6559026" cy="4659003"/>
          </a:xfrm>
        </p:grpSpPr>
        <p:sp>
          <p:nvSpPr>
            <p:cNvPr id="25" name="Freeform 4">
              <a:extLst>
                <a:ext uri="{FF2B5EF4-FFF2-40B4-BE49-F238E27FC236}">
                  <a16:creationId xmlns:a16="http://schemas.microsoft.com/office/drawing/2014/main" id="{BF57136D-B936-41CF-B82F-C975B13D666B}"/>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Freeform 4">
              <a:extLst>
                <a:ext uri="{FF2B5EF4-FFF2-40B4-BE49-F238E27FC236}">
                  <a16:creationId xmlns:a16="http://schemas.microsoft.com/office/drawing/2014/main" id="{FBB4908C-F5E0-4CD8-9359-0E868C6DF5C9}"/>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7" name="Group 26">
              <a:extLst>
                <a:ext uri="{FF2B5EF4-FFF2-40B4-BE49-F238E27FC236}">
                  <a16:creationId xmlns:a16="http://schemas.microsoft.com/office/drawing/2014/main" id="{59FC3ACE-D2CC-4FC3-B8BD-9EB738C34CE8}"/>
                </a:ext>
              </a:extLst>
            </p:cNvPr>
            <p:cNvGrpSpPr/>
            <p:nvPr/>
          </p:nvGrpSpPr>
          <p:grpSpPr>
            <a:xfrm>
              <a:off x="3571135" y="4969331"/>
              <a:ext cx="411025" cy="476588"/>
              <a:chOff x="1271588" y="5613400"/>
              <a:chExt cx="517525" cy="600076"/>
            </a:xfrm>
            <a:solidFill>
              <a:schemeClr val="tx2"/>
            </a:solidFill>
          </p:grpSpPr>
          <p:sp>
            <p:nvSpPr>
              <p:cNvPr id="104" name="Freeform 83">
                <a:extLst>
                  <a:ext uri="{FF2B5EF4-FFF2-40B4-BE49-F238E27FC236}">
                    <a16:creationId xmlns:a16="http://schemas.microsoft.com/office/drawing/2014/main" id="{4CD69C26-8966-4B57-80BB-1ECEA40F258C}"/>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Freeform 84">
                <a:extLst>
                  <a:ext uri="{FF2B5EF4-FFF2-40B4-BE49-F238E27FC236}">
                    <a16:creationId xmlns:a16="http://schemas.microsoft.com/office/drawing/2014/main" id="{5CAEB0A8-2C49-436D-8522-57AF2F27B809}"/>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Freeform 85">
                <a:extLst>
                  <a:ext uri="{FF2B5EF4-FFF2-40B4-BE49-F238E27FC236}">
                    <a16:creationId xmlns:a16="http://schemas.microsoft.com/office/drawing/2014/main" id="{E0C18AD2-5FED-47B2-9087-4B6653C7BFFB}"/>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8" name="Freeform 86">
              <a:extLst>
                <a:ext uri="{FF2B5EF4-FFF2-40B4-BE49-F238E27FC236}">
                  <a16:creationId xmlns:a16="http://schemas.microsoft.com/office/drawing/2014/main" id="{15264365-B37C-4EAB-BFEB-898BFD88A088}"/>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Rectangle 28">
              <a:extLst>
                <a:ext uri="{FF2B5EF4-FFF2-40B4-BE49-F238E27FC236}">
                  <a16:creationId xmlns:a16="http://schemas.microsoft.com/office/drawing/2014/main" id="{41CAAC04-FA92-47DE-B60D-F0530B9BFDF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30" name="Rectangle 29">
              <a:extLst>
                <a:ext uri="{FF2B5EF4-FFF2-40B4-BE49-F238E27FC236}">
                  <a16:creationId xmlns:a16="http://schemas.microsoft.com/office/drawing/2014/main" id="{AF97C327-EAEF-41A9-8B3F-64AD79924F94}"/>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31" name="Rectangle 30">
              <a:extLst>
                <a:ext uri="{FF2B5EF4-FFF2-40B4-BE49-F238E27FC236}">
                  <a16:creationId xmlns:a16="http://schemas.microsoft.com/office/drawing/2014/main" id="{5700299E-87AF-49D8-B02C-4D32D8A0B047}"/>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32" name="Freeform 2">
              <a:extLst>
                <a:ext uri="{FF2B5EF4-FFF2-40B4-BE49-F238E27FC236}">
                  <a16:creationId xmlns:a16="http://schemas.microsoft.com/office/drawing/2014/main" id="{94FB59E1-5AD1-4D1C-B3EE-8F344A3B4C8F}"/>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0F9FA2B3-9C43-4319-B385-CF5EB00EEAAE}"/>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34" name="Rectangle 33">
              <a:extLst>
                <a:ext uri="{FF2B5EF4-FFF2-40B4-BE49-F238E27FC236}">
                  <a16:creationId xmlns:a16="http://schemas.microsoft.com/office/drawing/2014/main" id="{BC92073B-DD48-416E-8FFC-2724966502FC}"/>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35" name="Freeform 2">
              <a:extLst>
                <a:ext uri="{FF2B5EF4-FFF2-40B4-BE49-F238E27FC236}">
                  <a16:creationId xmlns:a16="http://schemas.microsoft.com/office/drawing/2014/main" id="{1E3E46C5-5D87-428E-A26D-0185088F2031}"/>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6" name="Picture 35">
              <a:extLst>
                <a:ext uri="{FF2B5EF4-FFF2-40B4-BE49-F238E27FC236}">
                  <a16:creationId xmlns:a16="http://schemas.microsoft.com/office/drawing/2014/main" id="{29E27B46-D482-4C35-A864-AE996D78D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37" name="TextBox 36">
              <a:extLst>
                <a:ext uri="{FF2B5EF4-FFF2-40B4-BE49-F238E27FC236}">
                  <a16:creationId xmlns:a16="http://schemas.microsoft.com/office/drawing/2014/main" id="{D56BC633-7C88-4167-9674-FF8B2B1CB6FA}"/>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38" name="Rectangle 37">
              <a:extLst>
                <a:ext uri="{FF2B5EF4-FFF2-40B4-BE49-F238E27FC236}">
                  <a16:creationId xmlns:a16="http://schemas.microsoft.com/office/drawing/2014/main" id="{E5BB2EE4-0CD4-40D9-9E44-1998052475E3}"/>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39" name="Rectangle 38">
              <a:extLst>
                <a:ext uri="{FF2B5EF4-FFF2-40B4-BE49-F238E27FC236}">
                  <a16:creationId xmlns:a16="http://schemas.microsoft.com/office/drawing/2014/main" id="{20FD191A-9B19-4737-9410-13CA11019AC9}"/>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40" name="Rectangle 39">
              <a:extLst>
                <a:ext uri="{FF2B5EF4-FFF2-40B4-BE49-F238E27FC236}">
                  <a16:creationId xmlns:a16="http://schemas.microsoft.com/office/drawing/2014/main" id="{3D020565-48FC-43FD-B10E-74E206A7E2AD}"/>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41" name="Rectangle 40">
              <a:extLst>
                <a:ext uri="{FF2B5EF4-FFF2-40B4-BE49-F238E27FC236}">
                  <a16:creationId xmlns:a16="http://schemas.microsoft.com/office/drawing/2014/main" id="{C42ED66D-EECF-425D-87FF-41216FE619B3}"/>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42" name="Group 41">
              <a:extLst>
                <a:ext uri="{FF2B5EF4-FFF2-40B4-BE49-F238E27FC236}">
                  <a16:creationId xmlns:a16="http://schemas.microsoft.com/office/drawing/2014/main" id="{5DF56CB1-C91E-40B5-96D4-1E71BEF069FF}"/>
                </a:ext>
              </a:extLst>
            </p:cNvPr>
            <p:cNvGrpSpPr/>
            <p:nvPr/>
          </p:nvGrpSpPr>
          <p:grpSpPr>
            <a:xfrm>
              <a:off x="3575726" y="2228197"/>
              <a:ext cx="509188" cy="399948"/>
              <a:chOff x="8339328" y="268334"/>
              <a:chExt cx="780544" cy="613088"/>
            </a:xfrm>
          </p:grpSpPr>
          <p:sp>
            <p:nvSpPr>
              <p:cNvPr id="102" name="Freeform 17">
                <a:extLst>
                  <a:ext uri="{FF2B5EF4-FFF2-40B4-BE49-F238E27FC236}">
                    <a16:creationId xmlns:a16="http://schemas.microsoft.com/office/drawing/2014/main" id="{2E18DC71-33AC-4DDC-A15D-B4360ABB2016}"/>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5">
                <a:extLst>
                  <a:ext uri="{FF2B5EF4-FFF2-40B4-BE49-F238E27FC236}">
                    <a16:creationId xmlns:a16="http://schemas.microsoft.com/office/drawing/2014/main" id="{C768DA23-D7D5-4A65-AD69-5BBF49ABCE40}"/>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95918793-32AE-4343-A025-61BC42C4C126}"/>
                </a:ext>
              </a:extLst>
            </p:cNvPr>
            <p:cNvGrpSpPr/>
            <p:nvPr/>
          </p:nvGrpSpPr>
          <p:grpSpPr>
            <a:xfrm>
              <a:off x="5707879" y="2284173"/>
              <a:ext cx="502920" cy="361358"/>
              <a:chOff x="10268712" y="1254226"/>
              <a:chExt cx="804672" cy="578172"/>
            </a:xfrm>
          </p:grpSpPr>
          <p:grpSp>
            <p:nvGrpSpPr>
              <p:cNvPr id="94" name="Group 11">
                <a:extLst>
                  <a:ext uri="{FF2B5EF4-FFF2-40B4-BE49-F238E27FC236}">
                    <a16:creationId xmlns:a16="http://schemas.microsoft.com/office/drawing/2014/main" id="{606918E8-08F7-4133-9787-A49B5B2F4337}"/>
                  </a:ext>
                </a:extLst>
              </p:cNvPr>
              <p:cNvGrpSpPr>
                <a:grpSpLocks noChangeAspect="1"/>
              </p:cNvGrpSpPr>
              <p:nvPr/>
            </p:nvGrpSpPr>
            <p:grpSpPr bwMode="auto">
              <a:xfrm>
                <a:off x="10607090" y="1257647"/>
                <a:ext cx="466294" cy="507929"/>
                <a:chOff x="3861" y="4291602"/>
                <a:chExt cx="112" cy="244433"/>
              </a:xfrm>
            </p:grpSpPr>
            <p:sp>
              <p:nvSpPr>
                <p:cNvPr id="96" name="Freeform 12">
                  <a:extLst>
                    <a:ext uri="{FF2B5EF4-FFF2-40B4-BE49-F238E27FC236}">
                      <a16:creationId xmlns:a16="http://schemas.microsoft.com/office/drawing/2014/main" id="{8932D102-270C-46DA-A0D9-0AE31B09962A}"/>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Line 13">
                  <a:extLst>
                    <a:ext uri="{FF2B5EF4-FFF2-40B4-BE49-F238E27FC236}">
                      <a16:creationId xmlns:a16="http://schemas.microsoft.com/office/drawing/2014/main" id="{9ECE40BA-A4E1-4A27-BD04-A9D6AB8F0EE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14">
                  <a:extLst>
                    <a:ext uri="{FF2B5EF4-FFF2-40B4-BE49-F238E27FC236}">
                      <a16:creationId xmlns:a16="http://schemas.microsoft.com/office/drawing/2014/main" id="{E912D6A3-FE59-4C51-BDB5-B5ABC0020BF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Line 15">
                  <a:extLst>
                    <a:ext uri="{FF2B5EF4-FFF2-40B4-BE49-F238E27FC236}">
                      <a16:creationId xmlns:a16="http://schemas.microsoft.com/office/drawing/2014/main" id="{27694009-33C3-40DF-893A-CCD4C32C3115}"/>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Line 16">
                  <a:extLst>
                    <a:ext uri="{FF2B5EF4-FFF2-40B4-BE49-F238E27FC236}">
                      <a16:creationId xmlns:a16="http://schemas.microsoft.com/office/drawing/2014/main" id="{111484A3-B3D3-4615-B207-3D06E8B2FEFC}"/>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Line 17">
                  <a:extLst>
                    <a:ext uri="{FF2B5EF4-FFF2-40B4-BE49-F238E27FC236}">
                      <a16:creationId xmlns:a16="http://schemas.microsoft.com/office/drawing/2014/main" id="{6CDA286C-D7D1-4C85-B2DB-20A9EEF168B3}"/>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95" name="Freeform 5">
                <a:extLst>
                  <a:ext uri="{FF2B5EF4-FFF2-40B4-BE49-F238E27FC236}">
                    <a16:creationId xmlns:a16="http://schemas.microsoft.com/office/drawing/2014/main" id="{BA7B18A3-324D-48A7-9C9D-47FCE11A5423}"/>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oup 43">
              <a:extLst>
                <a:ext uri="{FF2B5EF4-FFF2-40B4-BE49-F238E27FC236}">
                  <a16:creationId xmlns:a16="http://schemas.microsoft.com/office/drawing/2014/main" id="{1FAB0F65-0A9A-497C-AD09-F07304E94D9B}"/>
                </a:ext>
              </a:extLst>
            </p:cNvPr>
            <p:cNvGrpSpPr/>
            <p:nvPr/>
          </p:nvGrpSpPr>
          <p:grpSpPr>
            <a:xfrm>
              <a:off x="7978217" y="2234285"/>
              <a:ext cx="554668" cy="377171"/>
              <a:chOff x="9151662" y="1184065"/>
              <a:chExt cx="554668" cy="377171"/>
            </a:xfrm>
          </p:grpSpPr>
          <p:grpSp>
            <p:nvGrpSpPr>
              <p:cNvPr id="88" name="Group 4">
                <a:extLst>
                  <a:ext uri="{FF2B5EF4-FFF2-40B4-BE49-F238E27FC236}">
                    <a16:creationId xmlns:a16="http://schemas.microsoft.com/office/drawing/2014/main" id="{CCD859DE-8BEE-408E-B415-A04C52EC3F6C}"/>
                  </a:ext>
                </a:extLst>
              </p:cNvPr>
              <p:cNvGrpSpPr>
                <a:grpSpLocks noChangeAspect="1"/>
              </p:cNvGrpSpPr>
              <p:nvPr/>
            </p:nvGrpSpPr>
            <p:grpSpPr bwMode="auto">
              <a:xfrm>
                <a:off x="9396633" y="1190427"/>
                <a:ext cx="309697" cy="302323"/>
                <a:chOff x="1759" y="236"/>
                <a:chExt cx="252" cy="246"/>
              </a:xfrm>
              <a:noFill/>
            </p:grpSpPr>
            <p:sp>
              <p:nvSpPr>
                <p:cNvPr id="90" name="Freeform 5">
                  <a:extLst>
                    <a:ext uri="{FF2B5EF4-FFF2-40B4-BE49-F238E27FC236}">
                      <a16:creationId xmlns:a16="http://schemas.microsoft.com/office/drawing/2014/main" id="{3388A731-1A0B-478A-9A5C-6E95459E2DF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Rectangle 6">
                  <a:extLst>
                    <a:ext uri="{FF2B5EF4-FFF2-40B4-BE49-F238E27FC236}">
                      <a16:creationId xmlns:a16="http://schemas.microsoft.com/office/drawing/2014/main" id="{A036F962-F754-4034-89C0-5C045A45B70A}"/>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Rectangle 7">
                  <a:extLst>
                    <a:ext uri="{FF2B5EF4-FFF2-40B4-BE49-F238E27FC236}">
                      <a16:creationId xmlns:a16="http://schemas.microsoft.com/office/drawing/2014/main" id="{6A002A49-AA3A-45EF-BF09-F7BE69B7EB0D}"/>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Rectangle 8">
                  <a:extLst>
                    <a:ext uri="{FF2B5EF4-FFF2-40B4-BE49-F238E27FC236}">
                      <a16:creationId xmlns:a16="http://schemas.microsoft.com/office/drawing/2014/main" id="{F522F43D-7728-4957-AC60-BFE03908D4F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D1D6C5B-247D-4454-958F-3ECAF966F55E}"/>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5" name="Straight Arrow Connector 44">
              <a:extLst>
                <a:ext uri="{FF2B5EF4-FFF2-40B4-BE49-F238E27FC236}">
                  <a16:creationId xmlns:a16="http://schemas.microsoft.com/office/drawing/2014/main" id="{26707581-D2A4-422F-9900-5904E2993659}"/>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AB6C3-3D60-4613-A953-5E485F9E33E4}"/>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C554F6-96B9-4118-AD2F-9D869F2238C4}"/>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48" name="Rectangle 47">
              <a:extLst>
                <a:ext uri="{FF2B5EF4-FFF2-40B4-BE49-F238E27FC236}">
                  <a16:creationId xmlns:a16="http://schemas.microsoft.com/office/drawing/2014/main" id="{763BCA4A-3EFB-41E7-8E88-21BE62ED9DB7}"/>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49" name="Rectangle 48">
              <a:extLst>
                <a:ext uri="{FF2B5EF4-FFF2-40B4-BE49-F238E27FC236}">
                  <a16:creationId xmlns:a16="http://schemas.microsoft.com/office/drawing/2014/main" id="{4662027F-113D-497A-837E-AC737ECF08D4}"/>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50" name="Rectangle 49">
              <a:extLst>
                <a:ext uri="{FF2B5EF4-FFF2-40B4-BE49-F238E27FC236}">
                  <a16:creationId xmlns:a16="http://schemas.microsoft.com/office/drawing/2014/main" id="{6970660A-28AE-4BD6-BC35-A93481B12DDE}"/>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51" name="Oval 50">
              <a:extLst>
                <a:ext uri="{FF2B5EF4-FFF2-40B4-BE49-F238E27FC236}">
                  <a16:creationId xmlns:a16="http://schemas.microsoft.com/office/drawing/2014/main" id="{881474B8-CAC8-41FC-BCAA-8440E40CC6F9}"/>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Oval 51">
              <a:extLst>
                <a:ext uri="{FF2B5EF4-FFF2-40B4-BE49-F238E27FC236}">
                  <a16:creationId xmlns:a16="http://schemas.microsoft.com/office/drawing/2014/main" id="{814F8F12-6643-45FD-9659-94A27D67CDD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Oval 52">
              <a:extLst>
                <a:ext uri="{FF2B5EF4-FFF2-40B4-BE49-F238E27FC236}">
                  <a16:creationId xmlns:a16="http://schemas.microsoft.com/office/drawing/2014/main" id="{03FD8195-70D7-489C-975B-F7B30E231CDA}"/>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4" name="Straight Arrow Connector 53">
              <a:extLst>
                <a:ext uri="{FF2B5EF4-FFF2-40B4-BE49-F238E27FC236}">
                  <a16:creationId xmlns:a16="http://schemas.microsoft.com/office/drawing/2014/main" id="{9B10D57B-40D1-4F03-8F3E-6094851F2B3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842134-82DC-438A-B022-CBA46A2B48E9}"/>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946E650-333C-4408-8137-7158F8A78008}"/>
                </a:ext>
              </a:extLst>
            </p:cNvPr>
            <p:cNvGrpSpPr/>
            <p:nvPr/>
          </p:nvGrpSpPr>
          <p:grpSpPr>
            <a:xfrm>
              <a:off x="5731391" y="3637098"/>
              <a:ext cx="400544" cy="400542"/>
              <a:chOff x="2335756" y="3558618"/>
              <a:chExt cx="318744" cy="318742"/>
            </a:xfrm>
          </p:grpSpPr>
          <p:sp>
            <p:nvSpPr>
              <p:cNvPr id="86" name="Freeform 22">
                <a:extLst>
                  <a:ext uri="{FF2B5EF4-FFF2-40B4-BE49-F238E27FC236}">
                    <a16:creationId xmlns:a16="http://schemas.microsoft.com/office/drawing/2014/main" id="{BD1CA363-0F46-417B-9F39-D6DD84777B9D}"/>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56FADEAC-8125-4FC9-B127-18F51059CEB0}"/>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A3712892-4E74-41B0-B11E-5EE9FEF97CFF}"/>
                </a:ext>
              </a:extLst>
            </p:cNvPr>
            <p:cNvGrpSpPr/>
            <p:nvPr/>
          </p:nvGrpSpPr>
          <p:grpSpPr>
            <a:xfrm>
              <a:off x="7892893" y="3639538"/>
              <a:ext cx="435200" cy="395663"/>
              <a:chOff x="4530976" y="2990126"/>
              <a:chExt cx="231285" cy="210274"/>
            </a:xfrm>
          </p:grpSpPr>
          <p:sp>
            <p:nvSpPr>
              <p:cNvPr id="82" name="Freeform 5">
                <a:extLst>
                  <a:ext uri="{FF2B5EF4-FFF2-40B4-BE49-F238E27FC236}">
                    <a16:creationId xmlns:a16="http://schemas.microsoft.com/office/drawing/2014/main" id="{3FEC241A-656F-413D-BD65-19A5B9D8470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F6252119-6E48-4AC6-B359-701FC459C366}"/>
                  </a:ext>
                </a:extLst>
              </p:cNvPr>
              <p:cNvGrpSpPr/>
              <p:nvPr/>
            </p:nvGrpSpPr>
            <p:grpSpPr>
              <a:xfrm>
                <a:off x="4646619" y="3052306"/>
                <a:ext cx="0" cy="122254"/>
                <a:chOff x="4791447" y="2616042"/>
                <a:chExt cx="0" cy="1427764"/>
              </a:xfrm>
            </p:grpSpPr>
            <p:cxnSp>
              <p:nvCxnSpPr>
                <p:cNvPr id="84" name="Straight Connector 83">
                  <a:extLst>
                    <a:ext uri="{FF2B5EF4-FFF2-40B4-BE49-F238E27FC236}">
                      <a16:creationId xmlns:a16="http://schemas.microsoft.com/office/drawing/2014/main" id="{B1A0D925-D693-4ECC-8592-3D8231BC3CC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1C0FF5-DDBB-48A9-9268-5CCC3BAF35F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D305317F-A6BB-45DE-ACB0-5BBF277C4166}"/>
                </a:ext>
              </a:extLst>
            </p:cNvPr>
            <p:cNvGrpSpPr/>
            <p:nvPr/>
          </p:nvGrpSpPr>
          <p:grpSpPr>
            <a:xfrm>
              <a:off x="8146596" y="4932273"/>
              <a:ext cx="612740" cy="486364"/>
              <a:chOff x="4223626" y="2353385"/>
              <a:chExt cx="1173971" cy="931848"/>
            </a:xfrm>
          </p:grpSpPr>
          <p:grpSp>
            <p:nvGrpSpPr>
              <p:cNvPr id="59" name="Group 58">
                <a:extLst>
                  <a:ext uri="{FF2B5EF4-FFF2-40B4-BE49-F238E27FC236}">
                    <a16:creationId xmlns:a16="http://schemas.microsoft.com/office/drawing/2014/main" id="{E079DB36-D422-4506-9FCB-86AF7C4803DE}"/>
                  </a:ext>
                </a:extLst>
              </p:cNvPr>
              <p:cNvGrpSpPr/>
              <p:nvPr/>
            </p:nvGrpSpPr>
            <p:grpSpPr>
              <a:xfrm>
                <a:off x="4273550" y="2402418"/>
                <a:ext cx="1079500" cy="840315"/>
                <a:chOff x="4273550" y="2402418"/>
                <a:chExt cx="1079500" cy="840315"/>
              </a:xfrm>
            </p:grpSpPr>
            <p:cxnSp>
              <p:nvCxnSpPr>
                <p:cNvPr id="68" name="Straight Connector 67">
                  <a:extLst>
                    <a:ext uri="{FF2B5EF4-FFF2-40B4-BE49-F238E27FC236}">
                      <a16:creationId xmlns:a16="http://schemas.microsoft.com/office/drawing/2014/main" id="{5A95F360-43EC-46B5-BAB9-584D6E30400F}"/>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898C7BD3-E8CC-4E7B-BD0D-7682998A7072}"/>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D37D1F39-9EE4-4FFE-A03E-B2821AD01303}"/>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A346CF40-37AA-4A8D-8B1D-810F8EB507FD}"/>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D59906BB-9283-4C39-BA45-A5EF406D8E57}"/>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2A321B40-9BC6-44CB-B141-E2AD26A4BA49}"/>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7470BD9F-D194-44A4-92B6-74D975A19C6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C61E1EC4-811F-4D8B-8DE0-C994B82DB2CB}"/>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9EA0ED-C334-4844-B0A9-2EE50C4290B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F8CDF4DA-1703-43B9-BBD0-241AFB99478B}"/>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84F85042-FC29-4B80-BB81-644DFA21209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CFE97365-1A7D-4E35-B878-8DAB0629B44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5BF9D3BF-7D08-48F8-9DF3-590E32FBE301}"/>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3B0FF445-8391-48F9-BDDA-41E9F25D4E74}"/>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60" name="Oval 19">
                <a:extLst>
                  <a:ext uri="{FF2B5EF4-FFF2-40B4-BE49-F238E27FC236}">
                    <a16:creationId xmlns:a16="http://schemas.microsoft.com/office/drawing/2014/main" id="{7658DE7C-3BBB-4E49-9835-42DCD304484A}"/>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1" name="Oval 19">
                <a:extLst>
                  <a:ext uri="{FF2B5EF4-FFF2-40B4-BE49-F238E27FC236}">
                    <a16:creationId xmlns:a16="http://schemas.microsoft.com/office/drawing/2014/main" id="{8A0ABC27-6FDE-44CF-A5AF-F8A12D902D6E}"/>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2" name="Oval 19">
                <a:extLst>
                  <a:ext uri="{FF2B5EF4-FFF2-40B4-BE49-F238E27FC236}">
                    <a16:creationId xmlns:a16="http://schemas.microsoft.com/office/drawing/2014/main" id="{0C99A5FE-A543-4C28-A9F8-1CC59407EA18}"/>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3" name="Oval 19">
                <a:extLst>
                  <a:ext uri="{FF2B5EF4-FFF2-40B4-BE49-F238E27FC236}">
                    <a16:creationId xmlns:a16="http://schemas.microsoft.com/office/drawing/2014/main" id="{FD3BE1C0-C661-4AEF-972C-218F10E01A66}"/>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4" name="Oval 19">
                <a:extLst>
                  <a:ext uri="{FF2B5EF4-FFF2-40B4-BE49-F238E27FC236}">
                    <a16:creationId xmlns:a16="http://schemas.microsoft.com/office/drawing/2014/main" id="{19B97467-EC40-4280-B778-9730049AD16C}"/>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5" name="Oval 19">
                <a:extLst>
                  <a:ext uri="{FF2B5EF4-FFF2-40B4-BE49-F238E27FC236}">
                    <a16:creationId xmlns:a16="http://schemas.microsoft.com/office/drawing/2014/main" id="{0A73310D-3522-44B1-A355-51EE177B5F01}"/>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6" name="Oval 19">
                <a:extLst>
                  <a:ext uri="{FF2B5EF4-FFF2-40B4-BE49-F238E27FC236}">
                    <a16:creationId xmlns:a16="http://schemas.microsoft.com/office/drawing/2014/main" id="{1F1A845C-9D41-40DF-A710-1FB4FE93AB58}"/>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7" name="Oval 19">
                <a:extLst>
                  <a:ext uri="{FF2B5EF4-FFF2-40B4-BE49-F238E27FC236}">
                    <a16:creationId xmlns:a16="http://schemas.microsoft.com/office/drawing/2014/main" id="{BE21FCFE-3119-4BA7-98FD-99D73A52419A}"/>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07" name="Rectangle 106">
            <a:extLst>
              <a:ext uri="{FF2B5EF4-FFF2-40B4-BE49-F238E27FC236}">
                <a16:creationId xmlns:a16="http://schemas.microsoft.com/office/drawing/2014/main" id="{94DBD27A-AA4A-4611-8521-5309969A1CDD}"/>
              </a:ext>
            </a:extLst>
          </p:cNvPr>
          <p:cNvSpPr/>
          <p:nvPr/>
        </p:nvSpPr>
        <p:spPr bwMode="auto">
          <a:xfrm>
            <a:off x="6315803" y="4614251"/>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B27D452-6E35-49DF-A6CD-4A5C34BC8041}"/>
              </a:ext>
            </a:extLst>
          </p:cNvPr>
          <p:cNvSpPr/>
          <p:nvPr/>
        </p:nvSpPr>
        <p:spPr bwMode="auto">
          <a:xfrm>
            <a:off x="6315803" y="2201462"/>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904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62F9B8A5-6B0C-485B-9F17-1BEB90092AFF}"/>
              </a:ext>
            </a:extLst>
          </p:cNvPr>
          <p:cNvSpPr>
            <a:spLocks noGrp="1"/>
          </p:cNvSpPr>
          <p:nvPr>
            <p:ph type="body" sz="quarter" idx="10"/>
          </p:nvPr>
        </p:nvSpPr>
        <p:spPr>
          <a:xfrm>
            <a:off x="269240" y="1324160"/>
            <a:ext cx="5826760" cy="4275016"/>
          </a:xfrm>
        </p:spPr>
        <p:txBody>
          <a:bodyPr/>
          <a:lstStyle/>
          <a:p>
            <a:r>
              <a:rPr lang="en-US" dirty="0"/>
              <a:t>OPTIMIZED I/O PERFORMANCE</a:t>
            </a:r>
          </a:p>
          <a:p>
            <a:pPr lvl="1"/>
            <a:r>
              <a:rPr lang="en-US" dirty="0"/>
              <a:t>The Databricks I/O module (DBIO) takes processing speeds to the next level — significantly improving the performance of Spark in the cloud</a:t>
            </a:r>
          </a:p>
          <a:p>
            <a:r>
              <a:rPr lang="en-US" dirty="0"/>
              <a:t>FULLY-MANAGED PLATFORM ON AZURE</a:t>
            </a:r>
          </a:p>
          <a:p>
            <a:pPr lvl="1"/>
            <a:r>
              <a:rPr lang="en-US" dirty="0"/>
              <a:t>Reap the benefits of a fully managed service and remove the complexity of big data and machine learning</a:t>
            </a:r>
          </a:p>
          <a:p>
            <a:r>
              <a:rPr lang="en-US" dirty="0"/>
              <a:t>SERVERLESS INFRASTRUCTURE</a:t>
            </a:r>
          </a:p>
          <a:p>
            <a:pPr lvl="1"/>
            <a:r>
              <a:rPr lang="en-US" dirty="0"/>
              <a:t>Databricks’ </a:t>
            </a:r>
            <a:r>
              <a:rPr lang="en-US" dirty="0" err="1"/>
              <a:t>serverless</a:t>
            </a:r>
            <a:r>
              <a:rPr lang="en-US" dirty="0"/>
              <a:t> and highly elastic cloud service is designed to remove operational complexity while ensuring reliability and cost efficiency at scale</a:t>
            </a:r>
          </a:p>
          <a:p>
            <a:r>
              <a:rPr lang="en-US" dirty="0"/>
              <a:t>OPERATE AT MASSIVE SCALE</a:t>
            </a:r>
          </a:p>
          <a:p>
            <a:pPr lvl="1"/>
            <a:r>
              <a:rPr lang="en-US" dirty="0"/>
              <a:t>Without limits globally</a:t>
            </a:r>
          </a:p>
        </p:txBody>
      </p:sp>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p:txBody>
          <a:bodyPr/>
          <a:lstStyle/>
          <a:p>
            <a:r>
              <a:rPr lang="en-US" dirty="0"/>
              <a:t>Optimized Databricks Runtime Engine </a:t>
            </a:r>
          </a:p>
        </p:txBody>
      </p:sp>
      <p:grpSp>
        <p:nvGrpSpPr>
          <p:cNvPr id="38" name="Group 37">
            <a:extLst>
              <a:ext uri="{FF2B5EF4-FFF2-40B4-BE49-F238E27FC236}">
                <a16:creationId xmlns:a16="http://schemas.microsoft.com/office/drawing/2014/main" id="{B825F90D-9FE4-44F8-A015-EE225214030C}"/>
              </a:ext>
            </a:extLst>
          </p:cNvPr>
          <p:cNvGrpSpPr/>
          <p:nvPr/>
        </p:nvGrpSpPr>
        <p:grpSpPr>
          <a:xfrm>
            <a:off x="6284901" y="1833155"/>
            <a:ext cx="5596725" cy="3975462"/>
            <a:chOff x="2740512" y="1257570"/>
            <a:chExt cx="6559026" cy="4659003"/>
          </a:xfrm>
        </p:grpSpPr>
        <p:sp>
          <p:nvSpPr>
            <p:cNvPr id="40" name="Freeform 4">
              <a:extLst>
                <a:ext uri="{FF2B5EF4-FFF2-40B4-BE49-F238E27FC236}">
                  <a16:creationId xmlns:a16="http://schemas.microsoft.com/office/drawing/2014/main" id="{81BFC289-8A07-45FD-B582-1945D69A67C4}"/>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4">
              <a:extLst>
                <a:ext uri="{FF2B5EF4-FFF2-40B4-BE49-F238E27FC236}">
                  <a16:creationId xmlns:a16="http://schemas.microsoft.com/office/drawing/2014/main" id="{AE422A0D-0A1C-4FC7-9B2A-C0B74F7232EA}"/>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42" name="Group 41">
              <a:extLst>
                <a:ext uri="{FF2B5EF4-FFF2-40B4-BE49-F238E27FC236}">
                  <a16:creationId xmlns:a16="http://schemas.microsoft.com/office/drawing/2014/main" id="{41B39842-BD7D-4228-B418-66A983FF0F72}"/>
                </a:ext>
              </a:extLst>
            </p:cNvPr>
            <p:cNvGrpSpPr/>
            <p:nvPr/>
          </p:nvGrpSpPr>
          <p:grpSpPr>
            <a:xfrm>
              <a:off x="3571135" y="4969331"/>
              <a:ext cx="411025" cy="476588"/>
              <a:chOff x="1271588" y="5613400"/>
              <a:chExt cx="517525" cy="600076"/>
            </a:xfrm>
            <a:solidFill>
              <a:schemeClr val="tx2"/>
            </a:solidFill>
          </p:grpSpPr>
          <p:sp>
            <p:nvSpPr>
              <p:cNvPr id="143" name="Freeform 83">
                <a:extLst>
                  <a:ext uri="{FF2B5EF4-FFF2-40B4-BE49-F238E27FC236}">
                    <a16:creationId xmlns:a16="http://schemas.microsoft.com/office/drawing/2014/main" id="{676CCD96-9695-4A3F-A753-6FF17D48801F}"/>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4" name="Freeform 84">
                <a:extLst>
                  <a:ext uri="{FF2B5EF4-FFF2-40B4-BE49-F238E27FC236}">
                    <a16:creationId xmlns:a16="http://schemas.microsoft.com/office/drawing/2014/main" id="{531A8DDE-5362-4FFA-8D33-F97855387D7B}"/>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5" name="Freeform 85">
                <a:extLst>
                  <a:ext uri="{FF2B5EF4-FFF2-40B4-BE49-F238E27FC236}">
                    <a16:creationId xmlns:a16="http://schemas.microsoft.com/office/drawing/2014/main" id="{0EA9968F-03D1-4A33-B327-F6D9689E2CCE}"/>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3" name="Freeform 86">
              <a:extLst>
                <a:ext uri="{FF2B5EF4-FFF2-40B4-BE49-F238E27FC236}">
                  <a16:creationId xmlns:a16="http://schemas.microsoft.com/office/drawing/2014/main" id="{86EB0D8B-35C9-4B2B-B79A-7AAAED24348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Rectangle 43">
              <a:extLst>
                <a:ext uri="{FF2B5EF4-FFF2-40B4-BE49-F238E27FC236}">
                  <a16:creationId xmlns:a16="http://schemas.microsoft.com/office/drawing/2014/main" id="{648B0F15-AB1B-4504-A2C2-96CAC012A53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9" name="Rectangle 68">
              <a:extLst>
                <a:ext uri="{FF2B5EF4-FFF2-40B4-BE49-F238E27FC236}">
                  <a16:creationId xmlns:a16="http://schemas.microsoft.com/office/drawing/2014/main" id="{A3357160-5479-4875-9085-110C365A9F82}"/>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70" name="Rectangle 69">
              <a:extLst>
                <a:ext uri="{FF2B5EF4-FFF2-40B4-BE49-F238E27FC236}">
                  <a16:creationId xmlns:a16="http://schemas.microsoft.com/office/drawing/2014/main" id="{D8D874E4-F78B-4ECA-B1A6-A3CE8A114BF4}"/>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71" name="Freeform 2">
              <a:extLst>
                <a:ext uri="{FF2B5EF4-FFF2-40B4-BE49-F238E27FC236}">
                  <a16:creationId xmlns:a16="http://schemas.microsoft.com/office/drawing/2014/main" id="{E5F449D8-F8A6-4780-A8A0-FCD6633EB964}"/>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 name="Rectangle 71">
              <a:extLst>
                <a:ext uri="{FF2B5EF4-FFF2-40B4-BE49-F238E27FC236}">
                  <a16:creationId xmlns:a16="http://schemas.microsoft.com/office/drawing/2014/main" id="{65B1B625-5784-416D-82C6-235F5530733B}"/>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73" name="Rectangle 72">
              <a:extLst>
                <a:ext uri="{FF2B5EF4-FFF2-40B4-BE49-F238E27FC236}">
                  <a16:creationId xmlns:a16="http://schemas.microsoft.com/office/drawing/2014/main" id="{2F6E52A5-14A7-46B0-9A7D-B1CFA3FD4BD9}"/>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4" name="Freeform 2">
              <a:extLst>
                <a:ext uri="{FF2B5EF4-FFF2-40B4-BE49-F238E27FC236}">
                  <a16:creationId xmlns:a16="http://schemas.microsoft.com/office/drawing/2014/main" id="{ACF88207-D5FB-432A-B45A-80BC9290F77E}"/>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A9F22E16-0F5F-404D-B74C-9D78F58E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76" name="TextBox 75">
              <a:extLst>
                <a:ext uri="{FF2B5EF4-FFF2-40B4-BE49-F238E27FC236}">
                  <a16:creationId xmlns:a16="http://schemas.microsoft.com/office/drawing/2014/main" id="{52D9D3E5-90E9-45F5-9B6F-91DA0B060CA5}"/>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77" name="Rectangle 76">
              <a:extLst>
                <a:ext uri="{FF2B5EF4-FFF2-40B4-BE49-F238E27FC236}">
                  <a16:creationId xmlns:a16="http://schemas.microsoft.com/office/drawing/2014/main" id="{32F50987-8555-469F-964C-516C7A606468}"/>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78" name="Rectangle 77">
              <a:extLst>
                <a:ext uri="{FF2B5EF4-FFF2-40B4-BE49-F238E27FC236}">
                  <a16:creationId xmlns:a16="http://schemas.microsoft.com/office/drawing/2014/main" id="{49A90687-85E4-405D-A470-0B5A770C1420}"/>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79" name="Rectangle 78">
              <a:extLst>
                <a:ext uri="{FF2B5EF4-FFF2-40B4-BE49-F238E27FC236}">
                  <a16:creationId xmlns:a16="http://schemas.microsoft.com/office/drawing/2014/main" id="{9BC5B0AC-596A-4C6C-9AC6-E018F21A8AB7}"/>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80" name="Rectangle 79">
              <a:extLst>
                <a:ext uri="{FF2B5EF4-FFF2-40B4-BE49-F238E27FC236}">
                  <a16:creationId xmlns:a16="http://schemas.microsoft.com/office/drawing/2014/main" id="{FE384C06-237D-47CF-9E12-C39A838534E0}"/>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1" name="Group 80">
              <a:extLst>
                <a:ext uri="{FF2B5EF4-FFF2-40B4-BE49-F238E27FC236}">
                  <a16:creationId xmlns:a16="http://schemas.microsoft.com/office/drawing/2014/main" id="{B646AF60-64D8-4D73-8999-8F5A8FBC7FA9}"/>
                </a:ext>
              </a:extLst>
            </p:cNvPr>
            <p:cNvGrpSpPr/>
            <p:nvPr/>
          </p:nvGrpSpPr>
          <p:grpSpPr>
            <a:xfrm>
              <a:off x="3575726" y="2228197"/>
              <a:ext cx="509188" cy="399948"/>
              <a:chOff x="8339328" y="268334"/>
              <a:chExt cx="780544" cy="613088"/>
            </a:xfrm>
          </p:grpSpPr>
          <p:sp>
            <p:nvSpPr>
              <p:cNvPr id="141" name="Freeform 17">
                <a:extLst>
                  <a:ext uri="{FF2B5EF4-FFF2-40B4-BE49-F238E27FC236}">
                    <a16:creationId xmlns:a16="http://schemas.microsoft.com/office/drawing/2014/main" id="{BC47A776-71FF-45DF-8510-16CF99178453}"/>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35ABB9A8-0CA0-41D0-AD16-2017E61145FF}"/>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94E7FEBC-4EBF-4EA8-9081-9204A6FE49E0}"/>
                </a:ext>
              </a:extLst>
            </p:cNvPr>
            <p:cNvGrpSpPr/>
            <p:nvPr/>
          </p:nvGrpSpPr>
          <p:grpSpPr>
            <a:xfrm>
              <a:off x="5707879" y="2284173"/>
              <a:ext cx="502920" cy="361358"/>
              <a:chOff x="10268712" y="1254226"/>
              <a:chExt cx="804672" cy="578172"/>
            </a:xfrm>
          </p:grpSpPr>
          <p:grpSp>
            <p:nvGrpSpPr>
              <p:cNvPr id="133" name="Group 11">
                <a:extLst>
                  <a:ext uri="{FF2B5EF4-FFF2-40B4-BE49-F238E27FC236}">
                    <a16:creationId xmlns:a16="http://schemas.microsoft.com/office/drawing/2014/main" id="{E8219ADF-0102-403A-944C-061FEF3C9AE5}"/>
                  </a:ext>
                </a:extLst>
              </p:cNvPr>
              <p:cNvGrpSpPr>
                <a:grpSpLocks noChangeAspect="1"/>
              </p:cNvGrpSpPr>
              <p:nvPr/>
            </p:nvGrpSpPr>
            <p:grpSpPr bwMode="auto">
              <a:xfrm>
                <a:off x="10607090" y="1257647"/>
                <a:ext cx="466294" cy="507929"/>
                <a:chOff x="3861" y="4291602"/>
                <a:chExt cx="112" cy="244433"/>
              </a:xfrm>
            </p:grpSpPr>
            <p:sp>
              <p:nvSpPr>
                <p:cNvPr id="135" name="Freeform 12">
                  <a:extLst>
                    <a:ext uri="{FF2B5EF4-FFF2-40B4-BE49-F238E27FC236}">
                      <a16:creationId xmlns:a16="http://schemas.microsoft.com/office/drawing/2014/main" id="{FCE06714-9EC3-49E2-B35F-540D7E2F789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1B4DD3BA-1F0B-4EFF-8D5E-5D96F7BB202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63485E87-ADA8-4050-B703-E10F2CEFF0A9}"/>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15">
                  <a:extLst>
                    <a:ext uri="{FF2B5EF4-FFF2-40B4-BE49-F238E27FC236}">
                      <a16:creationId xmlns:a16="http://schemas.microsoft.com/office/drawing/2014/main" id="{77E23CA8-111E-4724-85D1-1523FF0AC32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16">
                  <a:extLst>
                    <a:ext uri="{FF2B5EF4-FFF2-40B4-BE49-F238E27FC236}">
                      <a16:creationId xmlns:a16="http://schemas.microsoft.com/office/drawing/2014/main" id="{ED5EBD74-06D3-4670-B5F3-F83C68F568D0}"/>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17">
                  <a:extLst>
                    <a:ext uri="{FF2B5EF4-FFF2-40B4-BE49-F238E27FC236}">
                      <a16:creationId xmlns:a16="http://schemas.microsoft.com/office/drawing/2014/main" id="{90E11B3A-F1F0-4800-8BA6-0C4E3B1BAAF6}"/>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34" name="Freeform 5">
                <a:extLst>
                  <a:ext uri="{FF2B5EF4-FFF2-40B4-BE49-F238E27FC236}">
                    <a16:creationId xmlns:a16="http://schemas.microsoft.com/office/drawing/2014/main" id="{F916F85B-69D2-44CF-AA26-1B2E9C9D829D}"/>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3" name="Group 82">
              <a:extLst>
                <a:ext uri="{FF2B5EF4-FFF2-40B4-BE49-F238E27FC236}">
                  <a16:creationId xmlns:a16="http://schemas.microsoft.com/office/drawing/2014/main" id="{86C08AE7-AD3E-407E-8AE1-393179CAAA07}"/>
                </a:ext>
              </a:extLst>
            </p:cNvPr>
            <p:cNvGrpSpPr/>
            <p:nvPr/>
          </p:nvGrpSpPr>
          <p:grpSpPr>
            <a:xfrm>
              <a:off x="7978217" y="2234285"/>
              <a:ext cx="554668" cy="377171"/>
              <a:chOff x="9151662" y="1184065"/>
              <a:chExt cx="554668" cy="377171"/>
            </a:xfrm>
          </p:grpSpPr>
          <p:grpSp>
            <p:nvGrpSpPr>
              <p:cNvPr id="127" name="Group 4">
                <a:extLst>
                  <a:ext uri="{FF2B5EF4-FFF2-40B4-BE49-F238E27FC236}">
                    <a16:creationId xmlns:a16="http://schemas.microsoft.com/office/drawing/2014/main" id="{F8A42286-4AE1-40C0-8FED-3A4BB468ADCF}"/>
                  </a:ext>
                </a:extLst>
              </p:cNvPr>
              <p:cNvGrpSpPr>
                <a:grpSpLocks noChangeAspect="1"/>
              </p:cNvGrpSpPr>
              <p:nvPr/>
            </p:nvGrpSpPr>
            <p:grpSpPr bwMode="auto">
              <a:xfrm>
                <a:off x="9396633" y="1190427"/>
                <a:ext cx="309697" cy="302323"/>
                <a:chOff x="1759" y="236"/>
                <a:chExt cx="252" cy="246"/>
              </a:xfrm>
              <a:noFill/>
            </p:grpSpPr>
            <p:sp>
              <p:nvSpPr>
                <p:cNvPr id="129" name="Freeform 5">
                  <a:extLst>
                    <a:ext uri="{FF2B5EF4-FFF2-40B4-BE49-F238E27FC236}">
                      <a16:creationId xmlns:a16="http://schemas.microsoft.com/office/drawing/2014/main" id="{1C89F6CD-09C4-42F7-BD09-3441B5C99F80}"/>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6">
                  <a:extLst>
                    <a:ext uri="{FF2B5EF4-FFF2-40B4-BE49-F238E27FC236}">
                      <a16:creationId xmlns:a16="http://schemas.microsoft.com/office/drawing/2014/main" id="{11694E86-B27F-4970-8467-4AB0B763F3C9}"/>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7">
                  <a:extLst>
                    <a:ext uri="{FF2B5EF4-FFF2-40B4-BE49-F238E27FC236}">
                      <a16:creationId xmlns:a16="http://schemas.microsoft.com/office/drawing/2014/main" id="{CFB76083-961F-41A8-AE23-C94C7566AD8B}"/>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7B2E3FC-5399-478B-8B4A-C1B44938819E}"/>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8" name="Freeform 5">
                <a:extLst>
                  <a:ext uri="{FF2B5EF4-FFF2-40B4-BE49-F238E27FC236}">
                    <a16:creationId xmlns:a16="http://schemas.microsoft.com/office/drawing/2014/main" id="{817FCD73-08F5-4BCA-85B5-BCB9C5E46DDB}"/>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4" name="Straight Arrow Connector 83">
              <a:extLst>
                <a:ext uri="{FF2B5EF4-FFF2-40B4-BE49-F238E27FC236}">
                  <a16:creationId xmlns:a16="http://schemas.microsoft.com/office/drawing/2014/main" id="{D030207F-2820-4B3A-8F34-EF4A81F64E01}"/>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9FE121-BFF9-4B00-974D-AD349454C5B2}"/>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CBBCA0E-5A8D-464D-BA42-707438F85182}"/>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87" name="Rectangle 86">
              <a:extLst>
                <a:ext uri="{FF2B5EF4-FFF2-40B4-BE49-F238E27FC236}">
                  <a16:creationId xmlns:a16="http://schemas.microsoft.com/office/drawing/2014/main" id="{F66A0270-0056-444F-BA1D-199E502BABB3}"/>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88" name="Rectangle 87">
              <a:extLst>
                <a:ext uri="{FF2B5EF4-FFF2-40B4-BE49-F238E27FC236}">
                  <a16:creationId xmlns:a16="http://schemas.microsoft.com/office/drawing/2014/main" id="{90C342C4-8764-41EC-B958-CCCA17C78300}"/>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89" name="Rectangle 88">
              <a:extLst>
                <a:ext uri="{FF2B5EF4-FFF2-40B4-BE49-F238E27FC236}">
                  <a16:creationId xmlns:a16="http://schemas.microsoft.com/office/drawing/2014/main" id="{21035F54-7932-4344-9FB1-DFC56C77C6FA}"/>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90" name="Oval 89">
              <a:extLst>
                <a:ext uri="{FF2B5EF4-FFF2-40B4-BE49-F238E27FC236}">
                  <a16:creationId xmlns:a16="http://schemas.microsoft.com/office/drawing/2014/main" id="{9009A5B4-67A5-44AF-94AA-B3D8564556DF}"/>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Oval 90">
              <a:extLst>
                <a:ext uri="{FF2B5EF4-FFF2-40B4-BE49-F238E27FC236}">
                  <a16:creationId xmlns:a16="http://schemas.microsoft.com/office/drawing/2014/main" id="{CD2FA57B-C605-40D6-B941-723E7666CC88}"/>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5B0E5F17-7798-4AC3-B8BD-5240C1B73DB4}"/>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Arrow Connector 92">
              <a:extLst>
                <a:ext uri="{FF2B5EF4-FFF2-40B4-BE49-F238E27FC236}">
                  <a16:creationId xmlns:a16="http://schemas.microsoft.com/office/drawing/2014/main" id="{A59DF8F5-8F18-4602-902D-27D97B47B7A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E5FA47-9079-4EC7-8026-FCF64F9A97BE}"/>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BD11682-08A2-4900-AFA0-50EC9315D9D1}"/>
                </a:ext>
              </a:extLst>
            </p:cNvPr>
            <p:cNvGrpSpPr/>
            <p:nvPr/>
          </p:nvGrpSpPr>
          <p:grpSpPr>
            <a:xfrm>
              <a:off x="5731391" y="3637098"/>
              <a:ext cx="400544" cy="400542"/>
              <a:chOff x="2335756" y="3558618"/>
              <a:chExt cx="318744" cy="318742"/>
            </a:xfrm>
          </p:grpSpPr>
          <p:sp>
            <p:nvSpPr>
              <p:cNvPr id="125" name="Freeform 22">
                <a:extLst>
                  <a:ext uri="{FF2B5EF4-FFF2-40B4-BE49-F238E27FC236}">
                    <a16:creationId xmlns:a16="http://schemas.microsoft.com/office/drawing/2014/main" id="{548BE560-46F9-4591-B51A-62D007818531}"/>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6" name="Oval 125">
                <a:extLst>
                  <a:ext uri="{FF2B5EF4-FFF2-40B4-BE49-F238E27FC236}">
                    <a16:creationId xmlns:a16="http://schemas.microsoft.com/office/drawing/2014/main" id="{351AA5BB-F4D9-4170-BB66-378895D43886}"/>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A65FAB60-52E9-488F-A447-81B2784956E9}"/>
                </a:ext>
              </a:extLst>
            </p:cNvPr>
            <p:cNvGrpSpPr/>
            <p:nvPr/>
          </p:nvGrpSpPr>
          <p:grpSpPr>
            <a:xfrm>
              <a:off x="7892893" y="3639538"/>
              <a:ext cx="435200" cy="395663"/>
              <a:chOff x="4530976" y="2990126"/>
              <a:chExt cx="231285" cy="210274"/>
            </a:xfrm>
          </p:grpSpPr>
          <p:sp>
            <p:nvSpPr>
              <p:cNvPr id="121" name="Freeform 5">
                <a:extLst>
                  <a:ext uri="{FF2B5EF4-FFF2-40B4-BE49-F238E27FC236}">
                    <a16:creationId xmlns:a16="http://schemas.microsoft.com/office/drawing/2014/main" id="{43425BA0-1BC2-45FA-83AD-D51B2862162F}"/>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2" name="Group 121">
                <a:extLst>
                  <a:ext uri="{FF2B5EF4-FFF2-40B4-BE49-F238E27FC236}">
                    <a16:creationId xmlns:a16="http://schemas.microsoft.com/office/drawing/2014/main" id="{54267852-BEDD-4F9D-B916-23CAB4B222B2}"/>
                  </a:ext>
                </a:extLst>
              </p:cNvPr>
              <p:cNvGrpSpPr/>
              <p:nvPr/>
            </p:nvGrpSpPr>
            <p:grpSpPr>
              <a:xfrm>
                <a:off x="4646619" y="3052306"/>
                <a:ext cx="0" cy="122254"/>
                <a:chOff x="4791447" y="2616042"/>
                <a:chExt cx="0" cy="1427764"/>
              </a:xfrm>
            </p:grpSpPr>
            <p:cxnSp>
              <p:nvCxnSpPr>
                <p:cNvPr id="123" name="Straight Connector 122">
                  <a:extLst>
                    <a:ext uri="{FF2B5EF4-FFF2-40B4-BE49-F238E27FC236}">
                      <a16:creationId xmlns:a16="http://schemas.microsoft.com/office/drawing/2014/main" id="{3EDDC28A-DDDB-4A4E-9973-FDAC1D7BE997}"/>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2079A2E-610B-4DB5-AFD5-F75224BA6799}"/>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E28041BD-4607-4A8E-B24A-B0075CC65D8D}"/>
                </a:ext>
              </a:extLst>
            </p:cNvPr>
            <p:cNvGrpSpPr/>
            <p:nvPr/>
          </p:nvGrpSpPr>
          <p:grpSpPr>
            <a:xfrm>
              <a:off x="8146596" y="4932273"/>
              <a:ext cx="612740" cy="486364"/>
              <a:chOff x="4223626" y="2353385"/>
              <a:chExt cx="1173971" cy="931848"/>
            </a:xfrm>
          </p:grpSpPr>
          <p:grpSp>
            <p:nvGrpSpPr>
              <p:cNvPr id="98" name="Group 97">
                <a:extLst>
                  <a:ext uri="{FF2B5EF4-FFF2-40B4-BE49-F238E27FC236}">
                    <a16:creationId xmlns:a16="http://schemas.microsoft.com/office/drawing/2014/main" id="{63C6EE4D-3A6E-404B-8D0C-E434ED8EB3A4}"/>
                  </a:ext>
                </a:extLst>
              </p:cNvPr>
              <p:cNvGrpSpPr/>
              <p:nvPr/>
            </p:nvGrpSpPr>
            <p:grpSpPr>
              <a:xfrm>
                <a:off x="4273550" y="2402418"/>
                <a:ext cx="1079500" cy="840315"/>
                <a:chOff x="4273550" y="2402418"/>
                <a:chExt cx="1079500" cy="840315"/>
              </a:xfrm>
            </p:grpSpPr>
            <p:cxnSp>
              <p:nvCxnSpPr>
                <p:cNvPr id="107" name="Straight Connector 106">
                  <a:extLst>
                    <a:ext uri="{FF2B5EF4-FFF2-40B4-BE49-F238E27FC236}">
                      <a16:creationId xmlns:a16="http://schemas.microsoft.com/office/drawing/2014/main" id="{EFE2CB61-28A8-4173-A87A-4DBB26212D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107">
                  <a:extLst>
                    <a:ext uri="{FF2B5EF4-FFF2-40B4-BE49-F238E27FC236}">
                      <a16:creationId xmlns:a16="http://schemas.microsoft.com/office/drawing/2014/main" id="{29E427DF-C61F-423E-BF6E-ACE3DA89705A}"/>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108">
                  <a:extLst>
                    <a:ext uri="{FF2B5EF4-FFF2-40B4-BE49-F238E27FC236}">
                      <a16:creationId xmlns:a16="http://schemas.microsoft.com/office/drawing/2014/main" id="{47668C81-1644-4D39-B9D8-7DB4766DE331}"/>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E0F8F22A-B368-45A7-8022-EB5DAF00D3C2}"/>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5CAEC2F6-08BD-4A2D-89BF-F780ED8433D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16092DB6-D0A8-4434-86D8-10495E1DDC6E}"/>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0ACED51D-290E-4F51-9E63-8CB1B1665C6E}"/>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D0640AE5-B9E2-4292-A576-2BA414A1094E}"/>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F8D192C6-1094-42D1-9B6F-17E4E02ABD5C}"/>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115">
                  <a:extLst>
                    <a:ext uri="{FF2B5EF4-FFF2-40B4-BE49-F238E27FC236}">
                      <a16:creationId xmlns:a16="http://schemas.microsoft.com/office/drawing/2014/main" id="{E3B26DD6-030A-4996-839B-AC8D7C10D56D}"/>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4B748072-E590-4EAD-BDDF-481B236CB641}"/>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6C7A30F1-DA50-47AF-AB24-7479132ED847}"/>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3EB5B922-7A89-48F4-87AB-EC232F1E8977}"/>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9B31135D-40FD-4213-B6A9-5575B3A63421}"/>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99" name="Oval 19">
                <a:extLst>
                  <a:ext uri="{FF2B5EF4-FFF2-40B4-BE49-F238E27FC236}">
                    <a16:creationId xmlns:a16="http://schemas.microsoft.com/office/drawing/2014/main" id="{EB55BA3A-A034-4394-B83C-9551F7ABE36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0" name="Oval 19">
                <a:extLst>
                  <a:ext uri="{FF2B5EF4-FFF2-40B4-BE49-F238E27FC236}">
                    <a16:creationId xmlns:a16="http://schemas.microsoft.com/office/drawing/2014/main" id="{AFCB22DA-B4FC-4CC6-B2E7-656D0903EBF1}"/>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1" name="Oval 19">
                <a:extLst>
                  <a:ext uri="{FF2B5EF4-FFF2-40B4-BE49-F238E27FC236}">
                    <a16:creationId xmlns:a16="http://schemas.microsoft.com/office/drawing/2014/main" id="{4EA7D669-D814-46C6-B4B3-0F66ED8F2BFA}"/>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2" name="Oval 19">
                <a:extLst>
                  <a:ext uri="{FF2B5EF4-FFF2-40B4-BE49-F238E27FC236}">
                    <a16:creationId xmlns:a16="http://schemas.microsoft.com/office/drawing/2014/main" id="{9943924E-A274-49A8-84E0-6C4B340A3303}"/>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3" name="Oval 19">
                <a:extLst>
                  <a:ext uri="{FF2B5EF4-FFF2-40B4-BE49-F238E27FC236}">
                    <a16:creationId xmlns:a16="http://schemas.microsoft.com/office/drawing/2014/main" id="{D797326D-CBDC-4AF9-AA34-0EFAA2D64247}"/>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4" name="Oval 19">
                <a:extLst>
                  <a:ext uri="{FF2B5EF4-FFF2-40B4-BE49-F238E27FC236}">
                    <a16:creationId xmlns:a16="http://schemas.microsoft.com/office/drawing/2014/main" id="{12A59609-4D57-4D89-914D-DD6A8C92358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5" name="Oval 19">
                <a:extLst>
                  <a:ext uri="{FF2B5EF4-FFF2-40B4-BE49-F238E27FC236}">
                    <a16:creationId xmlns:a16="http://schemas.microsoft.com/office/drawing/2014/main" id="{8075B33A-E001-468C-806A-57EC3B27B459}"/>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6" name="Oval 19">
                <a:extLst>
                  <a:ext uri="{FF2B5EF4-FFF2-40B4-BE49-F238E27FC236}">
                    <a16:creationId xmlns:a16="http://schemas.microsoft.com/office/drawing/2014/main" id="{8C001A8F-0AA8-4124-8493-C7EC91E5E5B9}"/>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46" name="Rectangle 145">
            <a:extLst>
              <a:ext uri="{FF2B5EF4-FFF2-40B4-BE49-F238E27FC236}">
                <a16:creationId xmlns:a16="http://schemas.microsoft.com/office/drawing/2014/main" id="{45884E38-841A-4E2D-8BF7-6EB66F2E480A}"/>
              </a:ext>
            </a:extLst>
          </p:cNvPr>
          <p:cNvSpPr/>
          <p:nvPr/>
        </p:nvSpPr>
        <p:spPr bwMode="auto">
          <a:xfrm>
            <a:off x="6315803" y="2184968"/>
            <a:ext cx="5506083" cy="2435648"/>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3190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6061325" y="3500770"/>
            <a:ext cx="816328" cy="191846"/>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247" name="Rectangle 246"/>
          <p:cNvSpPr/>
          <p:nvPr/>
        </p:nvSpPr>
        <p:spPr>
          <a:xfrm>
            <a:off x="6018701" y="3471650"/>
            <a:ext cx="1381617" cy="57708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50" y="3543606"/>
            <a:ext cx="86059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16" y="3506574"/>
            <a:ext cx="447063" cy="447063"/>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5780509" y="4690365"/>
            <a:ext cx="215115" cy="234323"/>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2" name="TextBox 1">
            <a:extLst>
              <a:ext uri="{FF2B5EF4-FFF2-40B4-BE49-F238E27FC236}">
                <a16:creationId xmlns:a16="http://schemas.microsoft.com/office/drawing/2014/main" id="{932DFE27-2D0D-4986-BD42-20CFBCE0F05D}"/>
              </a:ext>
            </a:extLst>
          </p:cNvPr>
          <p:cNvSpPr txBox="1"/>
          <p:nvPr/>
        </p:nvSpPr>
        <p:spPr>
          <a:xfrm>
            <a:off x="5515296" y="4945816"/>
            <a:ext cx="1645194" cy="489365"/>
          </a:xfrm>
          <a:prstGeom prst="rect">
            <a:avLst/>
          </a:prstGeom>
          <a:noFill/>
        </p:spPr>
        <p:txBody>
          <a:bodyPr wrap="non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ML Workbench</a:t>
            </a:r>
          </a:p>
        </p:txBody>
      </p:sp>
      <p:pic>
        <p:nvPicPr>
          <p:cNvPr id="5" name="Picture 4">
            <a:extLst>
              <a:ext uri="{FF2B5EF4-FFF2-40B4-BE49-F238E27FC236}">
                <a16:creationId xmlns:a16="http://schemas.microsoft.com/office/drawing/2014/main" id="{8C1BD9F5-CB79-4F4A-889B-348A5F8A8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3969" y="4893332"/>
            <a:ext cx="511111" cy="511111"/>
          </a:xfrm>
          <a:prstGeom prst="rect">
            <a:avLst/>
          </a:prstGeom>
        </p:spPr>
      </p:pic>
      <p:pic>
        <p:nvPicPr>
          <p:cNvPr id="7" name="Picture 6">
            <a:extLst>
              <a:ext uri="{FF2B5EF4-FFF2-40B4-BE49-F238E27FC236}">
                <a16:creationId xmlns:a16="http://schemas.microsoft.com/office/drawing/2014/main" id="{8EBC2999-B433-441A-AF91-9944B5F68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0779" y="2948163"/>
            <a:ext cx="892159" cy="713204"/>
          </a:xfrm>
          <a:prstGeom prst="rect">
            <a:avLst/>
          </a:prstGeom>
        </p:spPr>
      </p:pic>
      <p:sp>
        <p:nvSpPr>
          <p:cNvPr id="252" name="TextBox 251">
            <a:extLst>
              <a:ext uri="{FF2B5EF4-FFF2-40B4-BE49-F238E27FC236}">
                <a16:creationId xmlns:a16="http://schemas.microsoft.com/office/drawing/2014/main" id="{0332456D-414E-4B33-886E-9171B2E76CA8}"/>
              </a:ext>
            </a:extLst>
          </p:cNvPr>
          <p:cNvSpPr txBox="1"/>
          <p:nvPr/>
        </p:nvSpPr>
        <p:spPr>
          <a:xfrm>
            <a:off x="4839341" y="2739223"/>
            <a:ext cx="1406475" cy="704808"/>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Collaboration </a:t>
            </a:r>
          </a:p>
          <a:p>
            <a:pPr algn="ctr">
              <a:lnSpc>
                <a:spcPct val="90000"/>
              </a:lnSpc>
              <a:spcAft>
                <a:spcPts val="600"/>
              </a:spcAft>
            </a:pPr>
            <a:r>
              <a:rPr lang="en-US" sz="1200" b="1"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Portal</a:t>
            </a:r>
          </a:p>
        </p:txBody>
      </p:sp>
      <p:cxnSp>
        <p:nvCxnSpPr>
          <p:cNvPr id="12" name="Straight Arrow Connector 11">
            <a:extLst>
              <a:ext uri="{FF2B5EF4-FFF2-40B4-BE49-F238E27FC236}">
                <a16:creationId xmlns:a16="http://schemas.microsoft.com/office/drawing/2014/main" id="{04092B51-EB2D-4CD7-8AEA-B489B8220999}"/>
              </a:ext>
            </a:extLst>
          </p:cNvPr>
          <p:cNvCxnSpPr/>
          <p:nvPr/>
        </p:nvCxnSpPr>
        <p:spPr>
          <a:xfrm>
            <a:off x="5995624" y="3036297"/>
            <a:ext cx="250192" cy="768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21BC609-F033-408B-8E59-B847504684B3}"/>
              </a:ext>
            </a:extLst>
          </p:cNvPr>
          <p:cNvSpPr/>
          <p:nvPr/>
        </p:nvSpPr>
        <p:spPr bwMode="auto">
          <a:xfrm>
            <a:off x="4699819" y="2519982"/>
            <a:ext cx="2851355" cy="1290997"/>
          </a:xfrm>
          <a:prstGeom prst="ellipse">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583888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dirty="0"/>
              <a:t>Spark Context</a:t>
            </a:r>
          </a:p>
        </p:txBody>
      </p:sp>
      <p:pic>
        <p:nvPicPr>
          <p:cNvPr id="3" name="Picture 2">
            <a:extLst>
              <a:ext uri="{FF2B5EF4-FFF2-40B4-BE49-F238E27FC236}">
                <a16:creationId xmlns:a16="http://schemas.microsoft.com/office/drawing/2014/main" id="{E4C2814B-4A32-4491-A380-F0EF473E6482}"/>
              </a:ext>
            </a:extLst>
          </p:cNvPr>
          <p:cNvPicPr>
            <a:picLocks noChangeAspect="1"/>
          </p:cNvPicPr>
          <p:nvPr/>
        </p:nvPicPr>
        <p:blipFill>
          <a:blip r:embed="rId3"/>
          <a:stretch>
            <a:fillRect/>
          </a:stretch>
        </p:blipFill>
        <p:spPr>
          <a:xfrm>
            <a:off x="524182" y="1912987"/>
            <a:ext cx="11241690" cy="3219451"/>
          </a:xfrm>
          <a:prstGeom prst="rect">
            <a:avLst/>
          </a:prstGeom>
        </p:spPr>
      </p:pic>
    </p:spTree>
    <p:extLst>
      <p:ext uri="{BB962C8B-B14F-4D97-AF65-F5344CB8AC3E}">
        <p14:creationId xmlns:p14="http://schemas.microsoft.com/office/powerpoint/2010/main" val="565839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4DFDD-CB7F-444D-8FAC-96478BAB3362}"/>
              </a:ext>
            </a:extLst>
          </p:cNvPr>
          <p:cNvPicPr>
            <a:picLocks noChangeAspect="1"/>
          </p:cNvPicPr>
          <p:nvPr/>
        </p:nvPicPr>
        <p:blipFill>
          <a:blip r:embed="rId3"/>
          <a:stretch>
            <a:fillRect/>
          </a:stretch>
        </p:blipFill>
        <p:spPr>
          <a:xfrm>
            <a:off x="1279883" y="327998"/>
            <a:ext cx="9841034" cy="6348105"/>
          </a:xfrm>
          <a:prstGeom prst="rect">
            <a:avLst/>
          </a:prstGeom>
        </p:spPr>
      </p:pic>
    </p:spTree>
    <p:extLst>
      <p:ext uri="{BB962C8B-B14F-4D97-AF65-F5344CB8AC3E}">
        <p14:creationId xmlns:p14="http://schemas.microsoft.com/office/powerpoint/2010/main" val="281882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19330408"/>
              </p:ext>
            </p:extLst>
          </p:nvPr>
        </p:nvGraphicFramePr>
        <p:xfrm>
          <a:off x="622540" y="1765151"/>
          <a:ext cx="7731046" cy="1483360"/>
        </p:xfrm>
        <a:graphic>
          <a:graphicData uri="http://schemas.openxmlformats.org/drawingml/2006/table">
            <a:tbl>
              <a:tblPr firstRow="1" bandRow="1">
                <a:tableStyleId>{7DF18680-E054-41AD-8BC1-D1AEF772440D}</a:tableStyleId>
              </a:tblPr>
              <a:tblGrid>
                <a:gridCol w="2697416">
                  <a:extLst>
                    <a:ext uri="{9D8B030D-6E8A-4147-A177-3AD203B41FA5}">
                      <a16:colId xmlns:a16="http://schemas.microsoft.com/office/drawing/2014/main" val="1167518619"/>
                    </a:ext>
                  </a:extLst>
                </a:gridCol>
                <a:gridCol w="1971462">
                  <a:extLst>
                    <a:ext uri="{9D8B030D-6E8A-4147-A177-3AD203B41FA5}">
                      <a16:colId xmlns:a16="http://schemas.microsoft.com/office/drawing/2014/main" val="642748219"/>
                    </a:ext>
                  </a:extLst>
                </a:gridCol>
                <a:gridCol w="1403850">
                  <a:extLst>
                    <a:ext uri="{9D8B030D-6E8A-4147-A177-3AD203B41FA5}">
                      <a16:colId xmlns:a16="http://schemas.microsoft.com/office/drawing/2014/main" val="2910191091"/>
                    </a:ext>
                  </a:extLst>
                </a:gridCol>
                <a:gridCol w="1658318">
                  <a:extLst>
                    <a:ext uri="{9D8B030D-6E8A-4147-A177-3AD203B41FA5}">
                      <a16:colId xmlns:a16="http://schemas.microsoft.com/office/drawing/2014/main" val="4239165615"/>
                    </a:ext>
                  </a:extLst>
                </a:gridCol>
              </a:tblGrid>
              <a:tr h="370840">
                <a:tc>
                  <a:txBody>
                    <a:bodyPr/>
                    <a:lstStyle/>
                    <a:p>
                      <a:r>
                        <a:rPr lang="en-US" sz="1800" dirty="0">
                          <a:latin typeface="Segoe UI Light" panose="020B0502040204020203" pitchFamily="34" charset="0"/>
                          <a:cs typeface="Segoe UI Light" panose="020B0502040204020203" pitchFamily="34" charset="0"/>
                        </a:rPr>
                        <a:t>Launch Stage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800" dirty="0">
                          <a:latin typeface="Segoe UI Light" panose="020B0502040204020203" pitchFamily="34" charset="0"/>
                          <a:cs typeface="Segoe UI Light" panose="020B0502040204020203" pitchFamily="34" charset="0"/>
                        </a:rPr>
                        <a:t>Start Date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72C4"/>
                    </a:solidFill>
                  </a:tcPr>
                </a:tc>
                <a:tc>
                  <a:txBody>
                    <a:bodyPr/>
                    <a:lstStyle/>
                    <a:p>
                      <a:r>
                        <a:rPr lang="en-US" sz="1800" dirty="0">
                          <a:latin typeface="Segoe UI Light" panose="020B0502040204020203" pitchFamily="34" charset="0"/>
                          <a:cs typeface="Segoe UI Light" panose="020B0502040204020203" pitchFamily="34" charset="0"/>
                        </a:rPr>
                        <a:t>DBU</a:t>
                      </a:r>
                      <a:r>
                        <a:rPr lang="en-US" sz="1800" baseline="0" dirty="0">
                          <a:latin typeface="Segoe UI Light" panose="020B0502040204020203" pitchFamily="34" charset="0"/>
                          <a:cs typeface="Segoe UI Light" panose="020B0502040204020203" pitchFamily="34" charset="0"/>
                        </a:rPr>
                        <a:t> Pricing</a:t>
                      </a:r>
                      <a:endParaRPr lang="en-US" sz="1800" dirty="0">
                        <a:latin typeface="Segoe UI Light" panose="020B0502040204020203" pitchFamily="34" charset="0"/>
                        <a:cs typeface="Segoe UI Light" panose="020B0502040204020203"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800" dirty="0">
                          <a:latin typeface="Segoe UI Light" panose="020B0502040204020203" pitchFamily="34" charset="0"/>
                          <a:cs typeface="Segoe UI Light" panose="020B0502040204020203" pitchFamily="34" charset="0"/>
                        </a:rPr>
                        <a:t>VM</a:t>
                      </a:r>
                      <a:r>
                        <a:rPr lang="en-US" sz="1800" baseline="0" dirty="0">
                          <a:latin typeface="Segoe UI Light" panose="020B0502040204020203" pitchFamily="34" charset="0"/>
                          <a:cs typeface="Segoe UI Light" panose="020B0502040204020203" pitchFamily="34" charset="0"/>
                        </a:rPr>
                        <a:t> Pricing</a:t>
                      </a:r>
                      <a:endParaRPr lang="en-US" sz="1800" dirty="0">
                        <a:latin typeface="Segoe UI Light" panose="020B0502040204020203" pitchFamily="34" charset="0"/>
                        <a:cs typeface="Segoe UI Light" panose="020B0502040204020203"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6447552"/>
                  </a:ext>
                </a:extLst>
              </a:tr>
              <a:tr h="370840">
                <a:tc>
                  <a:txBody>
                    <a:bodyPr/>
                    <a:lstStyle/>
                    <a:p>
                      <a:r>
                        <a:rPr kumimoji="0" lang="en-US" sz="1800" b="0" i="0" u="none" strike="noStrike" kern="1200" cap="none" spc="-100" normalizeH="0" baseline="0" dirty="0">
                          <a:ln w="3175">
                            <a:noFill/>
                          </a:ln>
                          <a:solidFill>
                            <a:srgbClr val="505050"/>
                          </a:solidFill>
                          <a:effectLst/>
                          <a:uLnTx/>
                          <a:uFillTx/>
                          <a:latin typeface="Segoe UI Light"/>
                          <a:ea typeface="+mn-ea"/>
                          <a:cs typeface="Segoe UI" pitchFamily="34" charset="0"/>
                        </a:rPr>
                        <a:t>Gated public preview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11/15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50%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2456856"/>
                  </a:ext>
                </a:extLst>
              </a:tr>
              <a:tr h="370840">
                <a:tc>
                  <a:txBody>
                    <a:bodyPr/>
                    <a:lstStyle/>
                    <a:p>
                      <a:r>
                        <a:rPr kumimoji="0" lang="en-US" sz="1800" b="0" i="0" u="none" strike="noStrike" kern="1200" cap="none" spc="-100" normalizeH="0" baseline="0" dirty="0">
                          <a:ln w="3175">
                            <a:noFill/>
                          </a:ln>
                          <a:solidFill>
                            <a:srgbClr val="505050"/>
                          </a:solidFill>
                          <a:effectLst/>
                          <a:uLnTx/>
                          <a:uFillTx/>
                          <a:latin typeface="Segoe UI Light"/>
                          <a:ea typeface="+mn-ea"/>
                          <a:cs typeface="Segoe UI" pitchFamily="34" charset="0"/>
                        </a:rPr>
                        <a:t>Ungated public preview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800" b="0" i="0" u="none" strike="noStrike" kern="1200" cap="none" spc="-100" normalizeH="0" baseline="0">
                          <a:ln w="3175">
                            <a:noFill/>
                          </a:ln>
                          <a:solidFill>
                            <a:schemeClr val="bg2">
                              <a:lumMod val="50000"/>
                            </a:schemeClr>
                          </a:solidFill>
                          <a:effectLst/>
                          <a:uLnTx/>
                          <a:uFillTx/>
                          <a:latin typeface="Segoe UI Light"/>
                          <a:ea typeface="+mn-ea"/>
                          <a:cs typeface="Segoe UI" pitchFamily="34" charset="0"/>
                        </a:rPr>
                        <a:t>TBD (~January 2018)</a:t>
                      </a:r>
                      <a:endPar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50%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37197552"/>
                  </a:ext>
                </a:extLst>
              </a:tr>
              <a:tr h="370840">
                <a:tc>
                  <a:txBody>
                    <a:bodyPr/>
                    <a:lstStyle/>
                    <a:p>
                      <a:r>
                        <a:rPr kumimoji="0" lang="en-US" sz="1800" b="0" i="0" u="none" strike="noStrike" kern="1200" cap="none" spc="-100" normalizeH="0" baseline="0" dirty="0">
                          <a:ln w="3175">
                            <a:noFill/>
                          </a:ln>
                          <a:solidFill>
                            <a:srgbClr val="505050"/>
                          </a:solidFill>
                          <a:effectLst/>
                          <a:uLnTx/>
                          <a:uFillTx/>
                          <a:latin typeface="Segoe UI Light"/>
                          <a:ea typeface="+mn-ea"/>
                          <a:cs typeface="Segoe UI" pitchFamily="34" charset="0"/>
                        </a:rPr>
                        <a:t>GA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TBD (~ March 2018 )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0888402"/>
                  </a:ext>
                </a:extLst>
              </a:tr>
            </a:tbl>
          </a:graphicData>
        </a:graphic>
      </p:graphicFrame>
      <p:sp>
        <p:nvSpPr>
          <p:cNvPr id="9" name="Title 1">
            <a:extLst>
              <a:ext uri="{FF2B5EF4-FFF2-40B4-BE49-F238E27FC236}">
                <a16:creationId xmlns:a16="http://schemas.microsoft.com/office/drawing/2014/main" id="{A30ACC4C-4F55-4185-B9D6-F1DFEFB6D7BA}"/>
              </a:ext>
            </a:extLst>
          </p:cNvPr>
          <p:cNvSpPr txBox="1">
            <a:spLocks/>
          </p:cNvSpPr>
          <p:nvPr/>
        </p:nvSpPr>
        <p:spPr>
          <a:xfrm>
            <a:off x="424132" y="67916"/>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Pricing</a:t>
            </a:r>
          </a:p>
        </p:txBody>
      </p:sp>
    </p:spTree>
    <p:extLst>
      <p:ext uri="{BB962C8B-B14F-4D97-AF65-F5344CB8AC3E}">
        <p14:creationId xmlns:p14="http://schemas.microsoft.com/office/powerpoint/2010/main" val="1478879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a:xfrm rot="10800000" flipH="1">
            <a:off x="1562888" y="3841339"/>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 name="Arrow: Right 3">
            <a:extLst>
              <a:ext uri="{FF2B5EF4-FFF2-40B4-BE49-F238E27FC236}">
                <a16:creationId xmlns:a16="http://schemas.microsoft.com/office/drawing/2014/main" id="{D307146B-AC41-4AA9-8127-810323AA5182}"/>
              </a:ext>
            </a:extLst>
          </p:cNvPr>
          <p:cNvSpPr/>
          <p:nvPr/>
        </p:nvSpPr>
        <p:spPr bwMode="auto">
          <a:xfrm>
            <a:off x="0" y="4474905"/>
            <a:ext cx="11917017" cy="152882"/>
          </a:xfrm>
          <a:prstGeom prst="rightArrow">
            <a:avLst>
              <a:gd name="adj1" fmla="val 100000"/>
              <a:gd name="adj2" fmla="val 365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7">
            <a:extLst>
              <a:ext uri="{FF2B5EF4-FFF2-40B4-BE49-F238E27FC236}">
                <a16:creationId xmlns:a16="http://schemas.microsoft.com/office/drawing/2014/main" id="{8314AD6E-F1D7-41C7-9CC1-DB7241C2F1C9}"/>
              </a:ext>
            </a:extLst>
          </p:cNvPr>
          <p:cNvSpPr txBox="1"/>
          <p:nvPr/>
        </p:nvSpPr>
        <p:spPr>
          <a:xfrm>
            <a:off x="2844633" y="4730980"/>
            <a:ext cx="1431612" cy="61555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Gated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6"/>
                </a:solidFill>
                <a:effectLst/>
                <a:uLnTx/>
                <a:uFillTx/>
                <a:latin typeface="Segoe UI Semilight" charset="0"/>
                <a:ea typeface="Segoe UI Semilight" charset="0"/>
                <a:cs typeface="Segoe UI Semilight" charset="0"/>
              </a:rPr>
              <a:t>Nov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Connect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6" name="TextBox 9">
            <a:extLst>
              <a:ext uri="{FF2B5EF4-FFF2-40B4-BE49-F238E27FC236}">
                <a16:creationId xmlns:a16="http://schemas.microsoft.com/office/drawing/2014/main" id="{F2FF6FB6-5956-497E-9542-9C884F64D5A3}"/>
              </a:ext>
            </a:extLst>
          </p:cNvPr>
          <p:cNvSpPr txBox="1"/>
          <p:nvPr/>
        </p:nvSpPr>
        <p:spPr>
          <a:xfrm>
            <a:off x="880628" y="4721218"/>
            <a:ext cx="1666875"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Private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6"/>
                </a:solidFill>
                <a:effectLst/>
                <a:uLnTx/>
                <a:uFillTx/>
                <a:latin typeface="Segoe UI Semilight" charset="0"/>
                <a:ea typeface="Segoe UI Semilight" charset="0"/>
                <a:cs typeface="Segoe UI Semilight" charset="0"/>
              </a:rPr>
              <a:t>Oct 2017</a:t>
            </a:r>
            <a:endPar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8" name="TextBox 13">
            <a:extLst>
              <a:ext uri="{FF2B5EF4-FFF2-40B4-BE49-F238E27FC236}">
                <a16:creationId xmlns:a16="http://schemas.microsoft.com/office/drawing/2014/main" id="{96E97463-CDF6-4818-854B-88DA3258AED9}"/>
              </a:ext>
            </a:extLst>
          </p:cNvPr>
          <p:cNvSpPr txBox="1"/>
          <p:nvPr/>
        </p:nvSpPr>
        <p:spPr>
          <a:xfrm>
            <a:off x="5809684" y="4654963"/>
            <a:ext cx="1666875"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General availability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rPr>
              <a:t>H1 - 2018</a:t>
            </a:r>
          </a:p>
        </p:txBody>
      </p:sp>
      <p:sp>
        <p:nvSpPr>
          <p:cNvPr id="9" name="TextBox 15">
            <a:extLst>
              <a:ext uri="{FF2B5EF4-FFF2-40B4-BE49-F238E27FC236}">
                <a16:creationId xmlns:a16="http://schemas.microsoft.com/office/drawing/2014/main" id="{45CCF7F1-0196-4C76-96FD-FB50B3D89101}"/>
              </a:ext>
            </a:extLst>
          </p:cNvPr>
          <p:cNvSpPr txBox="1"/>
          <p:nvPr/>
        </p:nvSpPr>
        <p:spPr>
          <a:xfrm>
            <a:off x="10515563" y="4633357"/>
            <a:ext cx="681038"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rPr>
              <a:t>2018-19</a:t>
            </a:r>
          </a:p>
        </p:txBody>
      </p:sp>
      <p:sp>
        <p:nvSpPr>
          <p:cNvPr id="16" name="TextBox 34">
            <a:extLst>
              <a:ext uri="{FF2B5EF4-FFF2-40B4-BE49-F238E27FC236}">
                <a16:creationId xmlns:a16="http://schemas.microsoft.com/office/drawing/2014/main" id="{CFB534CA-02F4-4067-A26D-9825268FEA66}"/>
              </a:ext>
            </a:extLst>
          </p:cNvPr>
          <p:cNvSpPr txBox="1"/>
          <p:nvPr/>
        </p:nvSpPr>
        <p:spPr>
          <a:xfrm>
            <a:off x="8355034" y="4625451"/>
            <a:ext cx="667204"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rPr>
              <a:t>2018</a:t>
            </a:r>
          </a:p>
        </p:txBody>
      </p:sp>
      <p:sp>
        <p:nvSpPr>
          <p:cNvPr id="33" name="Freeform 32"/>
          <p:cNvSpPr/>
          <p:nvPr/>
        </p:nvSpPr>
        <p:spPr>
          <a:xfrm>
            <a:off x="722318" y="4598915"/>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6" name="Freeform 35"/>
          <p:cNvSpPr/>
          <p:nvPr/>
        </p:nvSpPr>
        <p:spPr>
          <a:xfrm>
            <a:off x="2686323" y="4633357"/>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7" name="Freeform 36"/>
          <p:cNvSpPr/>
          <p:nvPr/>
        </p:nvSpPr>
        <p:spPr>
          <a:xfrm>
            <a:off x="5652990" y="4613351"/>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8" name="Freeform 37"/>
          <p:cNvSpPr/>
          <p:nvPr/>
        </p:nvSpPr>
        <p:spPr>
          <a:xfrm>
            <a:off x="8200576" y="4634109"/>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9" name="Freeform 38"/>
          <p:cNvSpPr/>
          <p:nvPr/>
        </p:nvSpPr>
        <p:spPr>
          <a:xfrm>
            <a:off x="10358869" y="4624433"/>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1" name="Freeform 40"/>
          <p:cNvSpPr/>
          <p:nvPr/>
        </p:nvSpPr>
        <p:spPr>
          <a:xfrm rot="10800000" flipH="1">
            <a:off x="3858064" y="3746453"/>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3" name="Freeform 42"/>
          <p:cNvSpPr/>
          <p:nvPr/>
        </p:nvSpPr>
        <p:spPr>
          <a:xfrm rot="10800000" flipH="1">
            <a:off x="6176375" y="3841339"/>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4" name="Freeform 43"/>
          <p:cNvSpPr/>
          <p:nvPr/>
        </p:nvSpPr>
        <p:spPr>
          <a:xfrm rot="10800000" flipH="1">
            <a:off x="8508121" y="3746453"/>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5" name="Freeform 44"/>
          <p:cNvSpPr/>
          <p:nvPr/>
        </p:nvSpPr>
        <p:spPr>
          <a:xfrm rot="10800000" flipH="1">
            <a:off x="10693760" y="3746453"/>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10" name="Rectangle 9">
            <a:extLst>
              <a:ext uri="{FF2B5EF4-FFF2-40B4-BE49-F238E27FC236}">
                <a16:creationId xmlns:a16="http://schemas.microsoft.com/office/drawing/2014/main" id="{953D2602-16F1-456D-BCB6-3A9967A684EE}"/>
              </a:ext>
            </a:extLst>
          </p:cNvPr>
          <p:cNvSpPr/>
          <p:nvPr/>
        </p:nvSpPr>
        <p:spPr>
          <a:xfrm>
            <a:off x="2791720" y="2356975"/>
            <a:ext cx="2128728" cy="1369606"/>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Add-ons to Private Preview</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Billing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Clusters – Tagging, Disk Storage, SSH access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DBFS mount points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Jobs – email alerts</a:t>
            </a:r>
          </a:p>
        </p:txBody>
      </p:sp>
      <p:sp>
        <p:nvSpPr>
          <p:cNvPr id="12" name="Rectangle 11">
            <a:extLst>
              <a:ext uri="{FF2B5EF4-FFF2-40B4-BE49-F238E27FC236}">
                <a16:creationId xmlns:a16="http://schemas.microsoft.com/office/drawing/2014/main" id="{5522EADA-D9C9-4FE4-AD95-2641DAC490B4}"/>
              </a:ext>
            </a:extLst>
          </p:cNvPr>
          <p:cNvSpPr/>
          <p:nvPr/>
        </p:nvSpPr>
        <p:spPr>
          <a:xfrm>
            <a:off x="9677420" y="3111548"/>
            <a:ext cx="2003854" cy="969496"/>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OMS for service monitoring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Azure ML integration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All Azure regions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PCI &amp; other certifications</a:t>
            </a:r>
          </a:p>
        </p:txBody>
      </p:sp>
      <p:sp>
        <p:nvSpPr>
          <p:cNvPr id="15" name="Rectangle 14">
            <a:extLst>
              <a:ext uri="{FF2B5EF4-FFF2-40B4-BE49-F238E27FC236}">
                <a16:creationId xmlns:a16="http://schemas.microsoft.com/office/drawing/2014/main" id="{FC95823A-DB96-4734-9783-08AC40648891}"/>
              </a:ext>
            </a:extLst>
          </p:cNvPr>
          <p:cNvSpPr/>
          <p:nvPr/>
        </p:nvSpPr>
        <p:spPr>
          <a:xfrm>
            <a:off x="5073239" y="692227"/>
            <a:ext cx="2201015" cy="3447098"/>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Add-ons to public preview</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.NET integration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GPU clusters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Deep integration with </a:t>
            </a:r>
            <a:r>
              <a:rPr kumimoji="0" lang="en-US" sz="1050" b="1"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SQL DW</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Easy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import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UI for Blob Store &amp; Azure Data Lake</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Audit logs, Spark logs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to storage, log history, log encryption at rest</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Event Hub integration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ISO 27001, stretch goal - SOC2 &amp; HIPAA </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Reserved Instances &amp;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commit pricing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Free community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edition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8 Regions</a:t>
            </a:r>
          </a:p>
        </p:txBody>
      </p:sp>
      <p:sp>
        <p:nvSpPr>
          <p:cNvPr id="17" name="Rectangle 16">
            <a:extLst>
              <a:ext uri="{FF2B5EF4-FFF2-40B4-BE49-F238E27FC236}">
                <a16:creationId xmlns:a16="http://schemas.microsoft.com/office/drawing/2014/main" id="{F6E01B63-31F4-4C4D-AACB-8C110890C18B}"/>
              </a:ext>
            </a:extLst>
          </p:cNvPr>
          <p:cNvSpPr/>
          <p:nvPr/>
        </p:nvSpPr>
        <p:spPr>
          <a:xfrm>
            <a:off x="7459330" y="2963231"/>
            <a:ext cx="2097582" cy="730969"/>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Add-ons to general availability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Deep integration with PowerBI</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ADF Integration (TBD)</a:t>
            </a:r>
          </a:p>
        </p:txBody>
      </p:sp>
      <p:sp>
        <p:nvSpPr>
          <p:cNvPr id="19" name="Rectangle 18">
            <a:extLst>
              <a:ext uri="{FF2B5EF4-FFF2-40B4-BE49-F238E27FC236}">
                <a16:creationId xmlns:a16="http://schemas.microsoft.com/office/drawing/2014/main" id="{C513CD4F-7260-4BA7-94B6-707E3020E56D}"/>
              </a:ext>
            </a:extLst>
          </p:cNvPr>
          <p:cNvSpPr/>
          <p:nvPr/>
        </p:nvSpPr>
        <p:spPr>
          <a:xfrm>
            <a:off x="451365" y="1284963"/>
            <a:ext cx="2145320" cy="2816156"/>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End-to-end experience</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Create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first-party</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Databricks workspace and cluster from Azure portal</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Enterprise-grade security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with AAD authentication &amp;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Single sign-On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Integration with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External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stores like Blob Store, ADLS, SQL DW, Cosmos DB, HDI Kafka</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Power BI Integration via JDBC/ODBC endpoint</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REST APIs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3 regions</a:t>
            </a:r>
          </a:p>
        </p:txBody>
      </p:sp>
      <p:sp>
        <p:nvSpPr>
          <p:cNvPr id="25" name="Rectangle 24">
            <a:extLst>
              <a:ext uri="{FF2B5EF4-FFF2-40B4-BE49-F238E27FC236}">
                <a16:creationId xmlns:a16="http://schemas.microsoft.com/office/drawing/2014/main" id="{9B31BF57-B522-4475-A922-5D75F760C167}"/>
              </a:ext>
            </a:extLst>
          </p:cNvPr>
          <p:cNvSpPr/>
          <p:nvPr/>
        </p:nvSpPr>
        <p:spPr>
          <a:xfrm>
            <a:off x="418914" y="323274"/>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Roadmap</a:t>
            </a:r>
          </a:p>
        </p:txBody>
      </p:sp>
      <p:sp>
        <p:nvSpPr>
          <p:cNvPr id="26" name="TextBox 25">
            <a:extLst>
              <a:ext uri="{FF2B5EF4-FFF2-40B4-BE49-F238E27FC236}">
                <a16:creationId xmlns:a16="http://schemas.microsoft.com/office/drawing/2014/main" id="{80494B35-BBD7-4F29-B6E2-653B5FD1E966}"/>
              </a:ext>
            </a:extLst>
          </p:cNvPr>
          <p:cNvSpPr txBox="1"/>
          <p:nvPr/>
        </p:nvSpPr>
        <p:spPr>
          <a:xfrm>
            <a:off x="0" y="6509760"/>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charset="0"/>
                <a:ea typeface="Segoe UI" charset="0"/>
                <a:cs typeface="Segoe UI" charset="0"/>
              </a:rPr>
              <a:t>Provided by Microsoft and Databricks under NDA</a:t>
            </a:r>
          </a:p>
        </p:txBody>
      </p:sp>
      <p:sp>
        <p:nvSpPr>
          <p:cNvPr id="27" name="TextBox 22">
            <a:extLst>
              <a:ext uri="{FF2B5EF4-FFF2-40B4-BE49-F238E27FC236}">
                <a16:creationId xmlns:a16="http://schemas.microsoft.com/office/drawing/2014/main" id="{8730A472-3A85-4460-AAF3-D6E7541B9AA0}"/>
              </a:ext>
            </a:extLst>
          </p:cNvPr>
          <p:cNvSpPr txBox="1"/>
          <p:nvPr/>
        </p:nvSpPr>
        <p:spPr>
          <a:xfrm>
            <a:off x="698854" y="5260785"/>
            <a:ext cx="1121081" cy="738664"/>
          </a:xfrm>
          <a:prstGeom prst="rect">
            <a:avLst/>
          </a:prstGeom>
          <a:solidFill>
            <a:schemeClr val="accent1">
              <a:lumMod val="20000"/>
              <a:lumOff val="8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05050"/>
                </a:solidFill>
                <a:effectLst/>
                <a:uLnTx/>
                <a:uFillTx/>
                <a:latin typeface="Segoe UI Semilight" charset="0"/>
                <a:ea typeface="+mn-ea"/>
                <a:cs typeface="Segoe UI Semilight" charset="0"/>
              </a:rPr>
              <a:t>3 Regions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US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East US 2</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Europe</a:t>
            </a:r>
          </a:p>
        </p:txBody>
      </p:sp>
      <p:sp>
        <p:nvSpPr>
          <p:cNvPr id="32" name="TextBox 7">
            <a:extLst>
              <a:ext uri="{FF2B5EF4-FFF2-40B4-BE49-F238E27FC236}">
                <a16:creationId xmlns:a16="http://schemas.microsoft.com/office/drawing/2014/main" id="{E3E5FDE6-8A35-4B33-ADB2-E7B44204F0F0}"/>
              </a:ext>
            </a:extLst>
          </p:cNvPr>
          <p:cNvSpPr txBox="1"/>
          <p:nvPr/>
        </p:nvSpPr>
        <p:spPr>
          <a:xfrm>
            <a:off x="4404514" y="4676440"/>
            <a:ext cx="871217" cy="46166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Ungated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6"/>
                </a:solidFill>
                <a:effectLst/>
                <a:uLnTx/>
                <a:uFillTx/>
                <a:latin typeface="Segoe UI Semilight" charset="0"/>
                <a:ea typeface="Segoe UI Semilight" charset="0"/>
                <a:cs typeface="Segoe UI Semilight" charset="0"/>
              </a:rPr>
              <a:t>Q1 2018</a:t>
            </a:r>
          </a:p>
        </p:txBody>
      </p:sp>
      <p:sp>
        <p:nvSpPr>
          <p:cNvPr id="34" name="Freeform 35">
            <a:extLst>
              <a:ext uri="{FF2B5EF4-FFF2-40B4-BE49-F238E27FC236}">
                <a16:creationId xmlns:a16="http://schemas.microsoft.com/office/drawing/2014/main" id="{45399242-F62F-4C21-B665-54C621225AD5}"/>
              </a:ext>
            </a:extLst>
          </p:cNvPr>
          <p:cNvSpPr/>
          <p:nvPr/>
        </p:nvSpPr>
        <p:spPr>
          <a:xfrm>
            <a:off x="4238624" y="4625451"/>
            <a:ext cx="55436"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 name="TextBox 34">
            <a:extLst>
              <a:ext uri="{FF2B5EF4-FFF2-40B4-BE49-F238E27FC236}">
                <a16:creationId xmlns:a16="http://schemas.microsoft.com/office/drawing/2014/main" id="{B3834B66-9DDF-48B4-AB4C-3C9C7308E04F}"/>
              </a:ext>
            </a:extLst>
          </p:cNvPr>
          <p:cNvSpPr txBox="1"/>
          <p:nvPr/>
        </p:nvSpPr>
        <p:spPr>
          <a:xfrm>
            <a:off x="5744084" y="5260785"/>
            <a:ext cx="1171793" cy="1384995"/>
          </a:xfrm>
          <a:prstGeom prst="rect">
            <a:avLst/>
          </a:prstGeom>
          <a:solidFill>
            <a:schemeClr val="accent1">
              <a:lumMod val="20000"/>
              <a:lumOff val="80000"/>
            </a:schemeClr>
          </a:solid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05050"/>
                </a:solidFill>
                <a:effectLst/>
                <a:uLnTx/>
                <a:uFillTx/>
                <a:latin typeface="Segoe UI Semilight" charset="0"/>
                <a:ea typeface="+mn-ea"/>
                <a:cs typeface="Segoe UI Semilight" charset="0"/>
              </a:rPr>
              <a:t>8 Regions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US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East US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Central US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Europe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North Europe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US 2</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TBD 1 &amp; 2</a:t>
            </a:r>
          </a:p>
        </p:txBody>
      </p:sp>
    </p:spTree>
    <p:extLst>
      <p:ext uri="{BB962C8B-B14F-4D97-AF65-F5344CB8AC3E}">
        <p14:creationId xmlns:p14="http://schemas.microsoft.com/office/powerpoint/2010/main" val="3486487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How to get started</a:t>
            </a:r>
          </a:p>
        </p:txBody>
      </p:sp>
    </p:spTree>
    <p:extLst>
      <p:ext uri="{BB962C8B-B14F-4D97-AF65-F5344CB8AC3E}">
        <p14:creationId xmlns:p14="http://schemas.microsoft.com/office/powerpoint/2010/main" val="1702407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F267B9-90DE-442D-9A67-7ECCDB1897B7}"/>
              </a:ext>
            </a:extLst>
          </p:cNvPr>
          <p:cNvSpPr/>
          <p:nvPr/>
        </p:nvSpPr>
        <p:spPr bwMode="auto">
          <a:xfrm>
            <a:off x="1478756" y="2913447"/>
            <a:ext cx="6272534"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Engage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Microsoft experts for a workshop to help identify high impact scenarios</a:t>
            </a:r>
          </a:p>
        </p:txBody>
      </p:sp>
      <p:sp>
        <p:nvSpPr>
          <p:cNvPr id="19" name="Oval 18">
            <a:extLst>
              <a:ext uri="{FF2B5EF4-FFF2-40B4-BE49-F238E27FC236}">
                <a16:creationId xmlns:a16="http://schemas.microsoft.com/office/drawing/2014/main" id="{F8FEE0C3-C357-4902-B4AB-438951B0C4F4}"/>
              </a:ext>
            </a:extLst>
          </p:cNvPr>
          <p:cNvSpPr/>
          <p:nvPr/>
        </p:nvSpPr>
        <p:spPr bwMode="auto">
          <a:xfrm>
            <a:off x="346452" y="2790922"/>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5">
            <a:extLst>
              <a:ext uri="{FF2B5EF4-FFF2-40B4-BE49-F238E27FC236}">
                <a16:creationId xmlns:a16="http://schemas.microsoft.com/office/drawing/2014/main" id="{FCE9203A-DCE4-457C-BE5A-8BFEE598E1DE}"/>
              </a:ext>
            </a:extLst>
          </p:cNvPr>
          <p:cNvSpPr>
            <a:spLocks noEditPoints="1"/>
          </p:cNvSpPr>
          <p:nvPr/>
        </p:nvSpPr>
        <p:spPr bwMode="auto">
          <a:xfrm>
            <a:off x="587374" y="3063510"/>
            <a:ext cx="409538" cy="34620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1" name="Oval 20">
            <a:extLst>
              <a:ext uri="{FF2B5EF4-FFF2-40B4-BE49-F238E27FC236}">
                <a16:creationId xmlns:a16="http://schemas.microsoft.com/office/drawing/2014/main" id="{0BE3DDDC-A195-4AB4-9626-56C86BDDD7AC}"/>
              </a:ext>
            </a:extLst>
          </p:cNvPr>
          <p:cNvSpPr/>
          <p:nvPr/>
        </p:nvSpPr>
        <p:spPr bwMode="auto">
          <a:xfrm>
            <a:off x="340937" y="4083883"/>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14">
            <a:extLst>
              <a:ext uri="{FF2B5EF4-FFF2-40B4-BE49-F238E27FC236}">
                <a16:creationId xmlns:a16="http://schemas.microsoft.com/office/drawing/2014/main" id="{A206ED1E-6A9C-4C4B-97C5-4C20BD3BA85F}"/>
              </a:ext>
            </a:extLst>
          </p:cNvPr>
          <p:cNvGrpSpPr>
            <a:grpSpLocks noChangeAspect="1"/>
          </p:cNvGrpSpPr>
          <p:nvPr/>
        </p:nvGrpSpPr>
        <p:grpSpPr bwMode="auto">
          <a:xfrm>
            <a:off x="577620" y="4408040"/>
            <a:ext cx="418016" cy="243068"/>
            <a:chOff x="-491" y="1145"/>
            <a:chExt cx="270" cy="157"/>
          </a:xfrm>
          <a:noFill/>
        </p:grpSpPr>
        <p:sp>
          <p:nvSpPr>
            <p:cNvPr id="23" name="Oval 15">
              <a:extLst>
                <a:ext uri="{FF2B5EF4-FFF2-40B4-BE49-F238E27FC236}">
                  <a16:creationId xmlns:a16="http://schemas.microsoft.com/office/drawing/2014/main" id="{4050707A-EF73-4F33-A06A-76EFBD0DF904}"/>
                </a:ext>
              </a:extLst>
            </p:cNvPr>
            <p:cNvSpPr>
              <a:spLocks noChangeArrowheads="1"/>
            </p:cNvSpPr>
            <p:nvPr/>
          </p:nvSpPr>
          <p:spPr bwMode="auto">
            <a:xfrm>
              <a:off x="-472" y="1145"/>
              <a:ext cx="89" cy="92"/>
            </a:xfrm>
            <a:prstGeom prst="ellips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4" name="Freeform 16">
              <a:extLst>
                <a:ext uri="{FF2B5EF4-FFF2-40B4-BE49-F238E27FC236}">
                  <a16:creationId xmlns:a16="http://schemas.microsoft.com/office/drawing/2014/main" id="{F72EF6B2-05A1-41DB-A6E8-0E9F92C028D6}"/>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5" name="Freeform 17">
              <a:extLst>
                <a:ext uri="{FF2B5EF4-FFF2-40B4-BE49-F238E27FC236}">
                  <a16:creationId xmlns:a16="http://schemas.microsoft.com/office/drawing/2014/main" id="{A4B71369-EAC3-4F88-A2ED-FBC9D3D47D94}"/>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7" name="Line 18">
              <a:extLst>
                <a:ext uri="{FF2B5EF4-FFF2-40B4-BE49-F238E27FC236}">
                  <a16:creationId xmlns:a16="http://schemas.microsoft.com/office/drawing/2014/main" id="{280EB56A-3271-43ED-8064-F459D4231C87}"/>
                </a:ext>
              </a:extLst>
            </p:cNvPr>
            <p:cNvSpPr>
              <a:spLocks noChangeShapeType="1"/>
            </p:cNvSpPr>
            <p:nvPr/>
          </p:nvSpPr>
          <p:spPr bwMode="auto">
            <a:xfrm flipV="1">
              <a:off x="-333" y="1261"/>
              <a:ext cx="0" cy="32"/>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8" name="Freeform 19">
              <a:extLst>
                <a:ext uri="{FF2B5EF4-FFF2-40B4-BE49-F238E27FC236}">
                  <a16:creationId xmlns:a16="http://schemas.microsoft.com/office/drawing/2014/main" id="{60C36694-6846-4186-8881-48C8C4146BC1}"/>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9" name="Line 20">
              <a:extLst>
                <a:ext uri="{FF2B5EF4-FFF2-40B4-BE49-F238E27FC236}">
                  <a16:creationId xmlns:a16="http://schemas.microsoft.com/office/drawing/2014/main" id="{587FA5E9-BC63-4265-BC5C-F88642E7C14D}"/>
                </a:ext>
              </a:extLst>
            </p:cNvPr>
            <p:cNvSpPr>
              <a:spLocks noChangeShapeType="1"/>
            </p:cNvSpPr>
            <p:nvPr/>
          </p:nvSpPr>
          <p:spPr bwMode="auto">
            <a:xfrm flipH="1">
              <a:off x="-373" y="1293"/>
              <a:ext cx="68"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 name="Line 21">
              <a:extLst>
                <a:ext uri="{FF2B5EF4-FFF2-40B4-BE49-F238E27FC236}">
                  <a16:creationId xmlns:a16="http://schemas.microsoft.com/office/drawing/2014/main" id="{3A0716D5-BF94-4724-B3C6-05472F15E822}"/>
                </a:ext>
              </a:extLst>
            </p:cNvPr>
            <p:cNvSpPr>
              <a:spLocks noChangeShapeType="1"/>
            </p:cNvSpPr>
            <p:nvPr/>
          </p:nvSpPr>
          <p:spPr bwMode="auto">
            <a:xfrm flipH="1">
              <a:off x="-265" y="1219"/>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1" name="Line 22">
              <a:extLst>
                <a:ext uri="{FF2B5EF4-FFF2-40B4-BE49-F238E27FC236}">
                  <a16:creationId xmlns:a16="http://schemas.microsoft.com/office/drawing/2014/main" id="{7671BFF9-BE44-4F98-8E1F-E5E9FBA1E68C}"/>
                </a:ext>
              </a:extLst>
            </p:cNvPr>
            <p:cNvSpPr>
              <a:spLocks noChangeShapeType="1"/>
            </p:cNvSpPr>
            <p:nvPr/>
          </p:nvSpPr>
          <p:spPr bwMode="auto">
            <a:xfrm flipH="1">
              <a:off x="-265" y="1248"/>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2" name="Line 23">
              <a:extLst>
                <a:ext uri="{FF2B5EF4-FFF2-40B4-BE49-F238E27FC236}">
                  <a16:creationId xmlns:a16="http://schemas.microsoft.com/office/drawing/2014/main" id="{1EC63082-7612-4F1B-9F0C-808A6D5013CD}"/>
                </a:ext>
              </a:extLst>
            </p:cNvPr>
            <p:cNvSpPr>
              <a:spLocks noChangeShapeType="1"/>
            </p:cNvSpPr>
            <p:nvPr/>
          </p:nvSpPr>
          <p:spPr bwMode="auto">
            <a:xfrm>
              <a:off x="-358" y="1195"/>
              <a:ext cx="19" cy="37"/>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3" name="Freeform 24">
              <a:extLst>
                <a:ext uri="{FF2B5EF4-FFF2-40B4-BE49-F238E27FC236}">
                  <a16:creationId xmlns:a16="http://schemas.microsoft.com/office/drawing/2014/main" id="{464AA8D1-1AF9-4591-938E-89D223B9F3B5}"/>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4" name="Rectangle 33">
            <a:extLst>
              <a:ext uri="{FF2B5EF4-FFF2-40B4-BE49-F238E27FC236}">
                <a16:creationId xmlns:a16="http://schemas.microsoft.com/office/drawing/2014/main" id="{0127706A-1EC2-4186-B62E-5E6A93FC9289}"/>
              </a:ext>
            </a:extLst>
          </p:cNvPr>
          <p:cNvSpPr/>
          <p:nvPr/>
        </p:nvSpPr>
        <p:spPr bwMode="auto">
          <a:xfrm>
            <a:off x="1448197" y="1724162"/>
            <a:ext cx="627253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Sign up for preview at </a:t>
            </a:r>
            <a:r>
              <a:rPr kumimoji="0" lang="en-US" sz="1800" b="0" i="0" u="sng" strike="noStrike" kern="1200" cap="none" spc="0" normalizeH="0" baseline="0" noProof="0" dirty="0">
                <a:ln>
                  <a:noFill/>
                </a:ln>
                <a:solidFill>
                  <a:srgbClr val="FFFFFF"/>
                </a:solidFill>
                <a:effectLst/>
                <a:uLnTx/>
                <a:uFillTx/>
                <a:latin typeface="Segoe UI Semilight"/>
                <a:ea typeface="+mn-ea"/>
                <a:cs typeface="+mn-cs"/>
                <a:hlinkClick r:id="rId3"/>
              </a:rPr>
              <a:t>http://databricks.azurewebsites.net</a:t>
            </a:r>
            <a:endParaRPr kumimoji="0" lang="en-US" sz="1800" b="0" i="0" u="none" strike="noStrike" kern="1200" cap="none" spc="0" normalizeH="0" baseline="0" noProof="0" dirty="0">
              <a:ln>
                <a:noFill/>
              </a:ln>
              <a:solidFill>
                <a:srgbClr val="505050"/>
              </a:solidFill>
              <a:effectLst/>
              <a:uLnTx/>
              <a:uFillTx/>
              <a:latin typeface="Segoe UI Semilight"/>
              <a:ea typeface="+mn-ea"/>
              <a:cs typeface="Segoe UI Semilight" panose="020B0402040204020203" pitchFamily="34" charset="0"/>
            </a:endParaRPr>
          </a:p>
        </p:txBody>
      </p:sp>
      <p:sp>
        <p:nvSpPr>
          <p:cNvPr id="40" name="Oval 39">
            <a:extLst>
              <a:ext uri="{FF2B5EF4-FFF2-40B4-BE49-F238E27FC236}">
                <a16:creationId xmlns:a16="http://schemas.microsoft.com/office/drawing/2014/main" id="{872B1018-230D-441D-AFF8-50CE4C2855AD}"/>
              </a:ext>
            </a:extLst>
          </p:cNvPr>
          <p:cNvSpPr/>
          <p:nvPr/>
        </p:nvSpPr>
        <p:spPr bwMode="auto">
          <a:xfrm>
            <a:off x="346452" y="1497961"/>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A4868B80-1DE1-445E-93C4-7744463E7848}"/>
              </a:ext>
            </a:extLst>
          </p:cNvPr>
          <p:cNvGrpSpPr/>
          <p:nvPr/>
        </p:nvGrpSpPr>
        <p:grpSpPr>
          <a:xfrm>
            <a:off x="667684" y="1758413"/>
            <a:ext cx="248918" cy="370478"/>
            <a:chOff x="6068771" y="1750336"/>
            <a:chExt cx="1818300" cy="2706296"/>
          </a:xfrm>
          <a:noFill/>
        </p:grpSpPr>
        <p:sp>
          <p:nvSpPr>
            <p:cNvPr id="42" name="Freeform 5">
              <a:extLst>
                <a:ext uri="{FF2B5EF4-FFF2-40B4-BE49-F238E27FC236}">
                  <a16:creationId xmlns:a16="http://schemas.microsoft.com/office/drawing/2014/main" id="{F2709E52-6129-4CF5-97BD-CD43D0C83C85}"/>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43" name="Straight Connector 42">
              <a:extLst>
                <a:ext uri="{FF2B5EF4-FFF2-40B4-BE49-F238E27FC236}">
                  <a16:creationId xmlns:a16="http://schemas.microsoft.com/office/drawing/2014/main" id="{5DD582E8-FB67-4678-8A37-51B17850972E}"/>
                </a:ext>
              </a:extLst>
            </p:cNvPr>
            <p:cNvCxnSpPr>
              <a:cxnSpLocks/>
            </p:cNvCxnSpPr>
            <p:nvPr/>
          </p:nvCxnSpPr>
          <p:spPr>
            <a:xfrm>
              <a:off x="6977921" y="1750336"/>
              <a:ext cx="0" cy="1454634"/>
            </a:xfrm>
            <a:prstGeom prst="line">
              <a:avLst/>
            </a:prstGeom>
            <a:grpFill/>
            <a:ln w="12700" cap="flat" cmpd="sng" algn="ctr">
              <a:solidFill>
                <a:srgbClr val="FFFFFF"/>
              </a:solidFill>
              <a:prstDash val="solid"/>
            </a:ln>
            <a:effectLst/>
          </p:spPr>
        </p:cxnSp>
        <p:sp>
          <p:nvSpPr>
            <p:cNvPr id="44" name="Freeform 6">
              <a:extLst>
                <a:ext uri="{FF2B5EF4-FFF2-40B4-BE49-F238E27FC236}">
                  <a16:creationId xmlns:a16="http://schemas.microsoft.com/office/drawing/2014/main" id="{00FD2810-A7DD-45D5-AC3D-C1844BC24C20}"/>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0087CCF-D6AB-4C5C-B3A6-50455A4C6216}"/>
              </a:ext>
            </a:extLst>
          </p:cNvPr>
          <p:cNvSpPr/>
          <p:nvPr/>
        </p:nvSpPr>
        <p:spPr bwMode="auto">
          <a:xfrm>
            <a:off x="1448197" y="4379731"/>
            <a:ext cx="6623487" cy="877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Learn more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about Azure </a:t>
            </a:r>
            <a:r>
              <a:rPr kumimoji="0" lang="en-US" sz="1800" b="0" i="0" u="none" strike="noStrike" kern="1200" cap="none" spc="0" normalizeH="0" baseline="0" noProof="0" dirty="0" err="1">
                <a:ln>
                  <a:noFill/>
                </a:ln>
                <a:solidFill>
                  <a:srgbClr val="505050"/>
                </a:solidFill>
                <a:effectLst/>
                <a:uLnTx/>
                <a:uFillTx/>
                <a:latin typeface="Segoe UI Semilight" panose="020B0402040204020203" pitchFamily="34" charset="0"/>
                <a:ea typeface="+mn-ea"/>
                <a:cs typeface="Segoe UI Semilight" panose="020B0402040204020203" pitchFamily="34" charset="0"/>
              </a:rPr>
              <a:t>Databricks</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www.azure.com/databricks</a:t>
            </a:r>
            <a:endPar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dirty="0">
              <a:solidFill>
                <a:srgbClr val="505050"/>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A25E233B-6643-4576-9557-EF7B1100B9AC}"/>
              </a:ext>
            </a:extLst>
          </p:cNvPr>
          <p:cNvSpPr>
            <a:spLocks noGrp="1"/>
          </p:cNvSpPr>
          <p:nvPr>
            <p:ph type="title"/>
          </p:nvPr>
        </p:nvSpPr>
        <p:spPr/>
        <p:txBody>
          <a:bodyPr/>
          <a:lstStyle/>
          <a:p>
            <a:r>
              <a:rPr lang="en-US" dirty="0"/>
              <a:t>How to get started</a:t>
            </a:r>
          </a:p>
        </p:txBody>
      </p:sp>
      <p:pic>
        <p:nvPicPr>
          <p:cNvPr id="35" name="Picture 34">
            <a:extLst>
              <a:ext uri="{FF2B5EF4-FFF2-40B4-BE49-F238E27FC236}">
                <a16:creationId xmlns:a16="http://schemas.microsoft.com/office/drawing/2014/main" id="{8437FDCD-D2D5-4DD3-8603-8D431C92F0CB}"/>
              </a:ext>
            </a:extLst>
          </p:cNvPr>
          <p:cNvPicPr>
            <a:picLocks noChangeAspect="1"/>
          </p:cNvPicPr>
          <p:nvPr/>
        </p:nvPicPr>
        <p:blipFill rotWithShape="1">
          <a:blip r:embed="rId5">
            <a:extLst>
              <a:ext uri="{28A0092B-C50C-407E-A947-70E740481C1C}">
                <a14:useLocalDpi xmlns:a14="http://schemas.microsoft.com/office/drawing/2010/main" val="0"/>
              </a:ext>
            </a:extLst>
          </a:blip>
          <a:srcRect l="50259" t="22867" r="19129"/>
          <a:stretch/>
        </p:blipFill>
        <p:spPr>
          <a:xfrm>
            <a:off x="8107758" y="0"/>
            <a:ext cx="4083420" cy="6858000"/>
          </a:xfrm>
          <a:prstGeom prst="rect">
            <a:avLst/>
          </a:prstGeom>
        </p:spPr>
      </p:pic>
    </p:spTree>
    <p:extLst>
      <p:ext uri="{BB962C8B-B14F-4D97-AF65-F5344CB8AC3E}">
        <p14:creationId xmlns:p14="http://schemas.microsoft.com/office/powerpoint/2010/main" val="3952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Appendix</a:t>
            </a:r>
          </a:p>
        </p:txBody>
      </p:sp>
    </p:spTree>
    <p:extLst>
      <p:ext uri="{BB962C8B-B14F-4D97-AF65-F5344CB8AC3E}">
        <p14:creationId xmlns:p14="http://schemas.microsoft.com/office/powerpoint/2010/main" val="250718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0BB3B3-FD54-4E74-A1F3-EF44B07D8862}"/>
              </a:ext>
            </a:extLst>
          </p:cNvPr>
          <p:cNvPicPr>
            <a:picLocks noChangeAspect="1"/>
          </p:cNvPicPr>
          <p:nvPr/>
        </p:nvPicPr>
        <p:blipFill>
          <a:blip r:embed="rId3"/>
          <a:stretch>
            <a:fillRect/>
          </a:stretch>
        </p:blipFill>
        <p:spPr>
          <a:xfrm>
            <a:off x="167147" y="0"/>
            <a:ext cx="11699535" cy="6580989"/>
          </a:xfrm>
          <a:prstGeom prst="rect">
            <a:avLst/>
          </a:prstGeom>
        </p:spPr>
      </p:pic>
      <p:sp>
        <p:nvSpPr>
          <p:cNvPr id="6" name="Callout: Line 5">
            <a:extLst>
              <a:ext uri="{FF2B5EF4-FFF2-40B4-BE49-F238E27FC236}">
                <a16:creationId xmlns:a16="http://schemas.microsoft.com/office/drawing/2014/main" id="{9E636466-A88D-40FE-851B-1CB6729FF647}"/>
              </a:ext>
            </a:extLst>
          </p:cNvPr>
          <p:cNvSpPr/>
          <p:nvPr/>
        </p:nvSpPr>
        <p:spPr bwMode="auto">
          <a:xfrm>
            <a:off x="4060724" y="3736258"/>
            <a:ext cx="1435082" cy="511278"/>
          </a:xfrm>
          <a:prstGeom prst="borderCallout1">
            <a:avLst>
              <a:gd name="adj1" fmla="val 112981"/>
              <a:gd name="adj2" fmla="val 30035"/>
              <a:gd name="adj3" fmla="val 166346"/>
              <a:gd name="adj4" fmla="val 431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Documentation</a:t>
            </a:r>
          </a:p>
        </p:txBody>
      </p:sp>
      <p:sp>
        <p:nvSpPr>
          <p:cNvPr id="7" name="Callout: Line 6">
            <a:extLst>
              <a:ext uri="{FF2B5EF4-FFF2-40B4-BE49-F238E27FC236}">
                <a16:creationId xmlns:a16="http://schemas.microsoft.com/office/drawing/2014/main" id="{AF6E24B9-A15A-4447-AA8E-E31594FAA9AB}"/>
              </a:ext>
            </a:extLst>
          </p:cNvPr>
          <p:cNvSpPr/>
          <p:nvPr/>
        </p:nvSpPr>
        <p:spPr bwMode="auto">
          <a:xfrm>
            <a:off x="9650362" y="3642851"/>
            <a:ext cx="1435082" cy="511278"/>
          </a:xfrm>
          <a:prstGeom prst="borderCallout1">
            <a:avLst>
              <a:gd name="adj1" fmla="val 112981"/>
              <a:gd name="adj2" fmla="val 30035"/>
              <a:gd name="adj3" fmla="val 189423"/>
              <a:gd name="adj4" fmla="val -122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Quick Start</a:t>
            </a:r>
          </a:p>
        </p:txBody>
      </p:sp>
      <p:sp>
        <p:nvSpPr>
          <p:cNvPr id="8" name="Rectangle 7">
            <a:extLst>
              <a:ext uri="{FF2B5EF4-FFF2-40B4-BE49-F238E27FC236}">
                <a16:creationId xmlns:a16="http://schemas.microsoft.com/office/drawing/2014/main" id="{084C55BA-7E47-41B6-923C-60446F6F0A3E}"/>
              </a:ext>
            </a:extLst>
          </p:cNvPr>
          <p:cNvSpPr/>
          <p:nvPr/>
        </p:nvSpPr>
        <p:spPr bwMode="auto">
          <a:xfrm>
            <a:off x="3765753" y="1017535"/>
            <a:ext cx="5742039" cy="56706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Help All Along the Way</a:t>
            </a:r>
          </a:p>
        </p:txBody>
      </p:sp>
    </p:spTree>
    <p:extLst>
      <p:ext uri="{BB962C8B-B14F-4D97-AF65-F5344CB8AC3E}">
        <p14:creationId xmlns:p14="http://schemas.microsoft.com/office/powerpoint/2010/main" val="3518800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588771"/>
            <a:ext cx="11653523" cy="1680460"/>
          </a:xfrm>
        </p:spPr>
        <p:txBody>
          <a:bodyPr/>
          <a:lstStyle/>
          <a:p>
            <a:r>
              <a:rPr lang="en-US" dirty="0"/>
              <a:t>Azure </a:t>
            </a:r>
            <a:r>
              <a:rPr lang="en-US" dirty="0" err="1"/>
              <a:t>Databricks</a:t>
            </a:r>
            <a:r>
              <a:rPr lang="en-US" dirty="0"/>
              <a:t> </a:t>
            </a:r>
            <a:br>
              <a:rPr lang="en-US" dirty="0"/>
            </a:br>
            <a:r>
              <a:rPr lang="en-US" dirty="0"/>
              <a:t>Powered by Apache Spark</a:t>
            </a:r>
            <a:endParaRPr lang="en-US" sz="4000" dirty="0"/>
          </a:p>
        </p:txBody>
      </p:sp>
    </p:spTree>
    <p:extLst>
      <p:ext uri="{BB962C8B-B14F-4D97-AF65-F5344CB8AC3E}">
        <p14:creationId xmlns:p14="http://schemas.microsoft.com/office/powerpoint/2010/main" val="27483307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Title 2">
            <a:extLst>
              <a:ext uri="{FF2B5EF4-FFF2-40B4-BE49-F238E27FC236}">
                <a16:creationId xmlns:a16="http://schemas.microsoft.com/office/drawing/2014/main" id="{72853FBB-C276-4633-9A50-36F3F8087D51}"/>
              </a:ext>
            </a:extLst>
          </p:cNvPr>
          <p:cNvSpPr>
            <a:spLocks noGrp="1"/>
          </p:cNvSpPr>
          <p:nvPr>
            <p:ph type="title"/>
          </p:nvPr>
        </p:nvSpPr>
        <p:spPr/>
        <p:txBody>
          <a:bodyPr/>
          <a:lstStyle/>
          <a:p>
            <a:r>
              <a:rPr lang="en-US" dirty="0"/>
              <a:t>Azure Databricks – workspace home page</a:t>
            </a:r>
          </a:p>
        </p:txBody>
      </p:sp>
      <p:pic>
        <p:nvPicPr>
          <p:cNvPr id="5" name="Picture 4">
            <a:extLst>
              <a:ext uri="{FF2B5EF4-FFF2-40B4-BE49-F238E27FC236}">
                <a16:creationId xmlns:a16="http://schemas.microsoft.com/office/drawing/2014/main" id="{5A4B2389-D5BB-4706-82FA-B335DB414581}"/>
              </a:ext>
            </a:extLst>
          </p:cNvPr>
          <p:cNvPicPr>
            <a:picLocks noChangeAspect="1"/>
          </p:cNvPicPr>
          <p:nvPr/>
        </p:nvPicPr>
        <p:blipFill>
          <a:blip r:embed="rId3"/>
          <a:stretch>
            <a:fillRect/>
          </a:stretch>
        </p:blipFill>
        <p:spPr>
          <a:xfrm>
            <a:off x="838200" y="1215311"/>
            <a:ext cx="10515600" cy="5462080"/>
          </a:xfrm>
          <a:prstGeom prst="rect">
            <a:avLst/>
          </a:prstGeom>
          <a:effectLst/>
        </p:spPr>
      </p:pic>
    </p:spTree>
    <p:extLst>
      <p:ext uri="{BB962C8B-B14F-4D97-AF65-F5344CB8AC3E}">
        <p14:creationId xmlns:p14="http://schemas.microsoft.com/office/powerpoint/2010/main" val="18287552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5" name="Picture 4">
            <a:extLst>
              <a:ext uri="{FF2B5EF4-FFF2-40B4-BE49-F238E27FC236}">
                <a16:creationId xmlns:a16="http://schemas.microsoft.com/office/drawing/2014/main" id="{46C06E9C-4E98-4698-B38B-1649DE4840BF}"/>
              </a:ext>
            </a:extLst>
          </p:cNvPr>
          <p:cNvPicPr>
            <a:picLocks noChangeAspect="1"/>
          </p:cNvPicPr>
          <p:nvPr/>
        </p:nvPicPr>
        <p:blipFill>
          <a:blip r:embed="rId3"/>
          <a:stretch>
            <a:fillRect/>
          </a:stretch>
        </p:blipFill>
        <p:spPr>
          <a:xfrm>
            <a:off x="838200" y="1215311"/>
            <a:ext cx="10515600" cy="5473048"/>
          </a:xfrm>
          <a:prstGeom prst="rect">
            <a:avLst/>
          </a:prstGeom>
          <a:effectLst/>
        </p:spPr>
      </p:pic>
    </p:spTree>
    <p:extLst>
      <p:ext uri="{BB962C8B-B14F-4D97-AF65-F5344CB8AC3E}">
        <p14:creationId xmlns:p14="http://schemas.microsoft.com/office/powerpoint/2010/main" val="20640558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E23A2-685D-4119-A786-C41E0BBA2C9B}"/>
              </a:ext>
            </a:extLst>
          </p:cNvPr>
          <p:cNvSpPr>
            <a:spLocks noGrp="1"/>
          </p:cNvSpPr>
          <p:nvPr>
            <p:ph type="title"/>
          </p:nvPr>
        </p:nvSpPr>
        <p:spPr/>
        <p:txBody>
          <a:bodyPr/>
          <a:lstStyle/>
          <a:p>
            <a:r>
              <a:rPr lang="en-US" dirty="0"/>
              <a:t>Azure Databricks – creating a workspace</a:t>
            </a:r>
          </a:p>
        </p:txBody>
      </p:sp>
      <p:pic>
        <p:nvPicPr>
          <p:cNvPr id="5" name="Picture 4">
            <a:extLst>
              <a:ext uri="{FF2B5EF4-FFF2-40B4-BE49-F238E27FC236}">
                <a16:creationId xmlns:a16="http://schemas.microsoft.com/office/drawing/2014/main" id="{FD39E47D-C6EE-4A2A-BA2B-F1A70F7B5E62}"/>
              </a:ext>
            </a:extLst>
          </p:cNvPr>
          <p:cNvPicPr>
            <a:picLocks noChangeAspect="1"/>
          </p:cNvPicPr>
          <p:nvPr/>
        </p:nvPicPr>
        <p:blipFill>
          <a:blip r:embed="rId3"/>
          <a:stretch>
            <a:fillRect/>
          </a:stretch>
        </p:blipFill>
        <p:spPr>
          <a:xfrm>
            <a:off x="838200" y="1215311"/>
            <a:ext cx="10515600" cy="5470306"/>
          </a:xfrm>
          <a:prstGeom prst="rect">
            <a:avLst/>
          </a:prstGeom>
          <a:effectLst/>
        </p:spPr>
      </p:pic>
    </p:spTree>
    <p:extLst>
      <p:ext uri="{BB962C8B-B14F-4D97-AF65-F5344CB8AC3E}">
        <p14:creationId xmlns:p14="http://schemas.microsoft.com/office/powerpoint/2010/main" val="22978363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8A18545C-D5E2-4CA7-AE90-F52DE09D9EF1}"/>
              </a:ext>
            </a:extLst>
          </p:cNvPr>
          <p:cNvSpPr>
            <a:spLocks noGrp="1"/>
          </p:cNvSpPr>
          <p:nvPr>
            <p:ph type="title"/>
          </p:nvPr>
        </p:nvSpPr>
        <p:spPr/>
        <p:txBody>
          <a:bodyPr/>
          <a:lstStyle/>
          <a:p>
            <a:r>
              <a:rPr lang="en-US" dirty="0"/>
              <a:t>Azure Databricks – workspace deployment</a:t>
            </a:r>
          </a:p>
        </p:txBody>
      </p:sp>
      <p:pic>
        <p:nvPicPr>
          <p:cNvPr id="4" name="Picture 3">
            <a:extLst>
              <a:ext uri="{FF2B5EF4-FFF2-40B4-BE49-F238E27FC236}">
                <a16:creationId xmlns:a16="http://schemas.microsoft.com/office/drawing/2014/main" id="{FE793B4D-60C3-464C-8F49-91008F416F1F}"/>
              </a:ext>
            </a:extLst>
          </p:cNvPr>
          <p:cNvPicPr>
            <a:picLocks noChangeAspect="1"/>
          </p:cNvPicPr>
          <p:nvPr/>
        </p:nvPicPr>
        <p:blipFill>
          <a:blip r:embed="rId3"/>
          <a:stretch>
            <a:fillRect/>
          </a:stretch>
        </p:blipFill>
        <p:spPr>
          <a:xfrm>
            <a:off x="850274" y="1215311"/>
            <a:ext cx="10515600" cy="5451212"/>
          </a:xfrm>
          <a:prstGeom prst="rect">
            <a:avLst/>
          </a:prstGeom>
          <a:effectLst/>
        </p:spPr>
      </p:pic>
    </p:spTree>
    <p:extLst>
      <p:ext uri="{BB962C8B-B14F-4D97-AF65-F5344CB8AC3E}">
        <p14:creationId xmlns:p14="http://schemas.microsoft.com/office/powerpoint/2010/main" val="39635679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Important </a:t>
            </a:r>
            <a:r>
              <a:rPr lang="en-US" dirty="0" err="1"/>
              <a:t>Techical</a:t>
            </a:r>
            <a:r>
              <a:rPr lang="en-US" dirty="0"/>
              <a:t> Details</a:t>
            </a:r>
          </a:p>
        </p:txBody>
      </p:sp>
    </p:spTree>
    <p:extLst>
      <p:ext uri="{BB962C8B-B14F-4D97-AF65-F5344CB8AC3E}">
        <p14:creationId xmlns:p14="http://schemas.microsoft.com/office/powerpoint/2010/main" val="3925624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24FD57-A5B0-4631-A64C-61D5452B61B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a:t>
            </a:r>
          </a:p>
        </p:txBody>
      </p:sp>
      <p:sp>
        <p:nvSpPr>
          <p:cNvPr id="7" name="Rectangle 6">
            <a:extLst>
              <a:ext uri="{FF2B5EF4-FFF2-40B4-BE49-F238E27FC236}">
                <a16:creationId xmlns:a16="http://schemas.microsoft.com/office/drawing/2014/main" id="{3D94A7F1-CF57-4BBA-8852-31F3AD147112}"/>
              </a:ext>
            </a:extLst>
          </p:cNvPr>
          <p:cNvSpPr/>
          <p:nvPr/>
        </p:nvSpPr>
        <p:spPr>
          <a:xfrm>
            <a:off x="556374" y="2364297"/>
            <a:ext cx="6190707" cy="2956900"/>
          </a:xfrm>
          <a:prstGeom prst="rect">
            <a:avLst/>
          </a:prstGeom>
        </p:spPr>
        <p:txBody>
          <a:bodyPr wrap="square" anchor="ctr">
            <a:spAutoFit/>
          </a:body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pic>
        <p:nvPicPr>
          <p:cNvPr id="2050" name="Picture 2" descr="https://openclipart.org/image/2400px/svg_to_png/166415/cluster.png">
            <a:extLst>
              <a:ext uri="{FF2B5EF4-FFF2-40B4-BE49-F238E27FC236}">
                <a16:creationId xmlns:a16="http://schemas.microsoft.com/office/drawing/2014/main" id="{656F24EA-C2F3-44DD-B529-A72376582F7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2236" y="2557426"/>
            <a:ext cx="2444086" cy="24440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11E6644-0DC9-48D5-9075-A96D9D5C8A53}"/>
              </a:ext>
            </a:extLst>
          </p:cNvPr>
          <p:cNvPicPr>
            <a:picLocks noChangeAspect="1"/>
          </p:cNvPicPr>
          <p:nvPr/>
        </p:nvPicPr>
        <p:blipFill>
          <a:blip r:embed="rId4"/>
          <a:stretch>
            <a:fillRect/>
          </a:stretch>
        </p:blipFill>
        <p:spPr>
          <a:xfrm>
            <a:off x="8789371" y="4220240"/>
            <a:ext cx="331503" cy="271529"/>
          </a:xfrm>
          <a:prstGeom prst="rect">
            <a:avLst/>
          </a:prstGeom>
          <a:ln>
            <a:noFill/>
          </a:ln>
        </p:spPr>
      </p:pic>
      <p:pic>
        <p:nvPicPr>
          <p:cNvPr id="14" name="Picture 13">
            <a:extLst>
              <a:ext uri="{FF2B5EF4-FFF2-40B4-BE49-F238E27FC236}">
                <a16:creationId xmlns:a16="http://schemas.microsoft.com/office/drawing/2014/main" id="{75609A02-AF20-4C27-91DD-44E9BEB9C92D}"/>
              </a:ext>
            </a:extLst>
          </p:cNvPr>
          <p:cNvPicPr>
            <a:picLocks noChangeAspect="1"/>
          </p:cNvPicPr>
          <p:nvPr/>
        </p:nvPicPr>
        <p:blipFill>
          <a:blip r:embed="rId4"/>
          <a:stretch>
            <a:fillRect/>
          </a:stretch>
        </p:blipFill>
        <p:spPr>
          <a:xfrm>
            <a:off x="9440969" y="4220239"/>
            <a:ext cx="331503" cy="271529"/>
          </a:xfrm>
          <a:prstGeom prst="rect">
            <a:avLst/>
          </a:prstGeom>
          <a:ln>
            <a:noFill/>
          </a:ln>
        </p:spPr>
      </p:pic>
      <p:pic>
        <p:nvPicPr>
          <p:cNvPr id="11" name="Picture 10">
            <a:extLst>
              <a:ext uri="{FF2B5EF4-FFF2-40B4-BE49-F238E27FC236}">
                <a16:creationId xmlns:a16="http://schemas.microsoft.com/office/drawing/2014/main" id="{874D4A8C-7463-42C5-8983-F42799FE65C0}"/>
              </a:ext>
            </a:extLst>
          </p:cNvPr>
          <p:cNvPicPr>
            <a:picLocks noChangeAspect="1"/>
          </p:cNvPicPr>
          <p:nvPr/>
        </p:nvPicPr>
        <p:blipFill>
          <a:blip r:embed="rId4"/>
          <a:stretch>
            <a:fillRect/>
          </a:stretch>
        </p:blipFill>
        <p:spPr>
          <a:xfrm>
            <a:off x="10092567" y="4220238"/>
            <a:ext cx="331503" cy="271529"/>
          </a:xfrm>
          <a:prstGeom prst="rect">
            <a:avLst/>
          </a:prstGeom>
          <a:ln>
            <a:noFill/>
          </a:ln>
        </p:spPr>
      </p:pic>
    </p:spTree>
    <p:extLst>
      <p:ext uri="{BB962C8B-B14F-4D97-AF65-F5344CB8AC3E}">
        <p14:creationId xmlns:p14="http://schemas.microsoft.com/office/powerpoint/2010/main" val="36022695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5313-EAC2-451B-9729-088C36D3F5E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Creation</a:t>
            </a:r>
          </a:p>
        </p:txBody>
      </p:sp>
      <p:sp>
        <p:nvSpPr>
          <p:cNvPr id="6" name="Rectangle 5">
            <a:extLst>
              <a:ext uri="{FF2B5EF4-FFF2-40B4-BE49-F238E27FC236}">
                <a16:creationId xmlns:a16="http://schemas.microsoft.com/office/drawing/2014/main" id="{8EB633DE-3838-4AA6-B35B-9C5F5677EF28}"/>
              </a:ext>
            </a:extLst>
          </p:cNvPr>
          <p:cNvSpPr/>
          <p:nvPr/>
        </p:nvSpPr>
        <p:spPr>
          <a:xfrm>
            <a:off x="266920" y="1447612"/>
            <a:ext cx="4742921" cy="3142399"/>
          </a:xfrm>
          <a:prstGeom prst="rect">
            <a:avLst/>
          </a:prstGeom>
        </p:spPr>
        <p:txBody>
          <a:bodyPr wrap="square">
            <a:spAutoFit/>
          </a:body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 can create two types of clusters –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Standard</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and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Serverless Pool </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(see next slide)</a:t>
            </a:r>
          </a:p>
          <a:p>
            <a:pPr marL="285750" lvl="1" indent="-285750" defTabSz="914367">
              <a:lnSpc>
                <a:spcPct val="90000"/>
              </a:lnSpc>
              <a:spcBef>
                <a:spcPts val="600"/>
              </a:spcBef>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While creating a cluster you can specify: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Number of nodes</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Autoscaling and 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Spark Configuration details </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The Azure VM instance types for the Driver and Worker Nodes </a:t>
            </a:r>
          </a:p>
          <a:p>
            <a:pPr marL="635000" lvl="2" indent="-177800" defTabSz="914367">
              <a:lnSpc>
                <a:spcPct val="90000"/>
              </a:lnSpc>
              <a:spcBef>
                <a:spcPts val="576"/>
              </a:spcBef>
              <a:spcAft>
                <a:spcPts val="600"/>
              </a:spcAft>
              <a:buClr>
                <a:schemeClr val="accent1"/>
              </a:buClr>
              <a:buFont typeface="Arial" panose="020B0604020202020204" pitchFamily="34" charset="0"/>
              <a:buChar char="•"/>
              <a:tabLst>
                <a:tab pos="632806" algn="l"/>
              </a:tabLst>
            </a:pPr>
            <a:endParaRPr lang="en-US" sz="1600" kern="0" dirty="0">
              <a:solidFill>
                <a:schemeClr val="bg2">
                  <a:lumMod val="25000"/>
                </a:schemeClr>
              </a:solidFill>
            </a:endParaRPr>
          </a:p>
        </p:txBody>
      </p:sp>
      <p:pic>
        <p:nvPicPr>
          <p:cNvPr id="9" name="Picture 8">
            <a:extLst>
              <a:ext uri="{FF2B5EF4-FFF2-40B4-BE49-F238E27FC236}">
                <a16:creationId xmlns:a16="http://schemas.microsoft.com/office/drawing/2014/main" id="{2E3C761B-DF7C-44FB-9846-76C79DCE44BF}"/>
              </a:ext>
            </a:extLst>
          </p:cNvPr>
          <p:cNvPicPr>
            <a:picLocks noChangeAspect="1"/>
          </p:cNvPicPr>
          <p:nvPr/>
        </p:nvPicPr>
        <p:blipFill>
          <a:blip r:embed="rId3"/>
          <a:stretch>
            <a:fillRect/>
          </a:stretch>
        </p:blipFill>
        <p:spPr>
          <a:xfrm>
            <a:off x="2286262" y="4038122"/>
            <a:ext cx="2915809" cy="2637414"/>
          </a:xfrm>
          <a:prstGeom prst="rect">
            <a:avLst/>
          </a:prstGeom>
          <a:ln>
            <a:solidFill>
              <a:srgbClr val="002060"/>
            </a:solidFill>
          </a:ln>
        </p:spPr>
      </p:pic>
      <p:grpSp>
        <p:nvGrpSpPr>
          <p:cNvPr id="11" name="Group 10">
            <a:extLst>
              <a:ext uri="{FF2B5EF4-FFF2-40B4-BE49-F238E27FC236}">
                <a16:creationId xmlns:a16="http://schemas.microsoft.com/office/drawing/2014/main" id="{BCFE0F27-CCDC-4A96-912B-D54775868DDA}"/>
              </a:ext>
            </a:extLst>
          </p:cNvPr>
          <p:cNvGrpSpPr/>
          <p:nvPr/>
        </p:nvGrpSpPr>
        <p:grpSpPr>
          <a:xfrm>
            <a:off x="6159505" y="1314657"/>
            <a:ext cx="5765575" cy="3760877"/>
            <a:chOff x="6159505" y="1612371"/>
            <a:chExt cx="5765575" cy="3760877"/>
          </a:xfrm>
        </p:grpSpPr>
        <p:grpSp>
          <p:nvGrpSpPr>
            <p:cNvPr id="5" name="Group 4">
              <a:extLst>
                <a:ext uri="{FF2B5EF4-FFF2-40B4-BE49-F238E27FC236}">
                  <a16:creationId xmlns:a16="http://schemas.microsoft.com/office/drawing/2014/main" id="{80700EF5-82FB-4B66-8895-65DAC9479701}"/>
                </a:ext>
              </a:extLst>
            </p:cNvPr>
            <p:cNvGrpSpPr/>
            <p:nvPr/>
          </p:nvGrpSpPr>
          <p:grpSpPr>
            <a:xfrm>
              <a:off x="6159505" y="1612371"/>
              <a:ext cx="5765575" cy="3420608"/>
              <a:chOff x="5136403" y="1484919"/>
              <a:chExt cx="6961960" cy="3956139"/>
            </a:xfrm>
          </p:grpSpPr>
          <p:pic>
            <p:nvPicPr>
              <p:cNvPr id="3" name="Picture 2">
                <a:extLst>
                  <a:ext uri="{FF2B5EF4-FFF2-40B4-BE49-F238E27FC236}">
                    <a16:creationId xmlns:a16="http://schemas.microsoft.com/office/drawing/2014/main" id="{F8B8A200-F15C-43C6-8920-405B7D1CBD6E}"/>
                  </a:ext>
                </a:extLst>
              </p:cNvPr>
              <p:cNvPicPr>
                <a:picLocks noChangeAspect="1"/>
              </p:cNvPicPr>
              <p:nvPr/>
            </p:nvPicPr>
            <p:blipFill>
              <a:blip r:embed="rId4"/>
              <a:stretch>
                <a:fillRect/>
              </a:stretch>
            </p:blipFill>
            <p:spPr>
              <a:xfrm>
                <a:off x="5136403" y="1484919"/>
                <a:ext cx="6961960" cy="3956139"/>
              </a:xfrm>
              <a:prstGeom prst="rect">
                <a:avLst/>
              </a:prstGeom>
              <a:ln>
                <a:solidFill>
                  <a:srgbClr val="002060"/>
                </a:solidFill>
              </a:ln>
            </p:spPr>
          </p:pic>
          <p:sp>
            <p:nvSpPr>
              <p:cNvPr id="4" name="Rectangle 3">
                <a:extLst>
                  <a:ext uri="{FF2B5EF4-FFF2-40B4-BE49-F238E27FC236}">
                    <a16:creationId xmlns:a16="http://schemas.microsoft.com/office/drawing/2014/main" id="{318440B9-7E94-4912-984A-8A73741124F2}"/>
                  </a:ext>
                </a:extLst>
              </p:cNvPr>
              <p:cNvSpPr/>
              <p:nvPr/>
            </p:nvSpPr>
            <p:spPr bwMode="auto">
              <a:xfrm>
                <a:off x="10564721" y="1507590"/>
                <a:ext cx="1518528" cy="283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38645D6D-5437-4A63-8180-48AC74F3F6F4}"/>
                </a:ext>
              </a:extLst>
            </p:cNvPr>
            <p:cNvSpPr txBox="1"/>
            <p:nvPr/>
          </p:nvSpPr>
          <p:spPr>
            <a:xfrm>
              <a:off x="6475413" y="4925433"/>
              <a:ext cx="4915448" cy="447815"/>
            </a:xfrm>
            <a:prstGeom prst="rect">
              <a:avLst/>
            </a:prstGeom>
            <a:noFill/>
          </p:spPr>
          <p:txBody>
            <a:bodyPr wrap="none" lIns="182880" tIns="146304" rIns="182880" bIns="146304" rtlCol="0">
              <a:spAutoFit/>
            </a:bodyPr>
            <a:lstStyle/>
            <a:p>
              <a:pPr>
                <a:lnSpc>
                  <a:spcPct val="90000"/>
                </a:lnSpc>
                <a:spcAft>
                  <a:spcPts val="600"/>
                </a:spcAft>
              </a:pPr>
              <a:r>
                <a:rPr lang="en-US" sz="1100" i="1" dirty="0">
                  <a:gradFill>
                    <a:gsLst>
                      <a:gs pos="2917">
                        <a:schemeClr val="tx1"/>
                      </a:gs>
                      <a:gs pos="30000">
                        <a:schemeClr val="tx1"/>
                      </a:gs>
                    </a:gsLst>
                    <a:lin ang="5400000" scaled="0"/>
                  </a:gradFill>
                  <a:cs typeface="Segoe UI Semibold" panose="020B0702040204020203" pitchFamily="34" charset="0"/>
                </a:rPr>
                <a:t>Graphical wizard in the Azure Databricks portal to create a Standard Cluster </a:t>
              </a:r>
            </a:p>
          </p:txBody>
        </p:sp>
      </p:grpSp>
    </p:spTree>
    <p:extLst>
      <p:ext uri="{BB962C8B-B14F-4D97-AF65-F5344CB8AC3E}">
        <p14:creationId xmlns:p14="http://schemas.microsoft.com/office/powerpoint/2010/main" val="23418122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When creating Azure Databricks clusters you can choose Autoscaling and Auto Termination options.</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Autoscaling: Just specify the min and max number of clusters. Azure Databricks automatically scales up or down based on load.</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 Termination: After the specified minutes of inactivity the cluster is automatically terminated.</a:t>
            </a:r>
          </a:p>
          <a:p>
            <a:pPr marL="0" lvl="1" defTabSz="914367">
              <a:lnSpc>
                <a:spcPts val="2100"/>
              </a:lnSpc>
              <a:spcAft>
                <a:spcPts val="3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Benefits: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guess, or determine by trial and error, the correct number of nodes for the cluster</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As the workload changes you do not have to manually tweak the number of nodes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worry about wasting resources when the cluster is idle. You only pay for resource when they are actually being used</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2F5C-D4A2-4151-9B06-E3F6918D75C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Serverless Pool (Beta)</a:t>
            </a:r>
          </a:p>
        </p:txBody>
      </p:sp>
      <p:sp>
        <p:nvSpPr>
          <p:cNvPr id="4" name="Text Placeholder 3">
            <a:extLst>
              <a:ext uri="{FF2B5EF4-FFF2-40B4-BE49-F238E27FC236}">
                <a16:creationId xmlns:a16="http://schemas.microsoft.com/office/drawing/2014/main" id="{2D516163-A7CE-4EEA-9A7E-2356401B657C}"/>
              </a:ext>
            </a:extLst>
          </p:cNvPr>
          <p:cNvSpPr>
            <a:spLocks noGrp="1"/>
          </p:cNvSpPr>
          <p:nvPr>
            <p:ph type="body" sz="quarter" idx="11"/>
          </p:nvPr>
        </p:nvSpPr>
        <p:spPr>
          <a:xfrm>
            <a:off x="267684" y="940811"/>
            <a:ext cx="11655078" cy="461665"/>
          </a:xfrm>
        </p:spPr>
        <p:txBody>
          <a:bodyPr/>
          <a:lstStyle/>
          <a:p>
            <a:pPr algn="ctr"/>
            <a:r>
              <a:rPr lang="en-US" sz="2000" dirty="0">
                <a:solidFill>
                  <a:srgbClr val="0070C0"/>
                </a:solidFill>
                <a:latin typeface="Segoe UI Semilight" panose="020B0402040204020203" pitchFamily="34" charset="0"/>
              </a:rPr>
              <a:t>A  self-managed pool of cloud resources, auto-configured for interactive Spark workloads</a:t>
            </a:r>
          </a:p>
        </p:txBody>
      </p:sp>
      <p:sp>
        <p:nvSpPr>
          <p:cNvPr id="3" name="Text Placeholder 7">
            <a:extLst>
              <a:ext uri="{FF2B5EF4-FFF2-40B4-BE49-F238E27FC236}">
                <a16:creationId xmlns:a16="http://schemas.microsoft.com/office/drawing/2014/main" id="{4D85CDF0-DAC0-4983-AE62-DB6C8C2DAA0E}"/>
              </a:ext>
            </a:extLst>
          </p:cNvPr>
          <p:cNvSpPr txBox="1">
            <a:spLocks/>
          </p:cNvSpPr>
          <p:nvPr/>
        </p:nvSpPr>
        <p:spPr>
          <a:xfrm>
            <a:off x="365283" y="1889826"/>
            <a:ext cx="5336856" cy="144291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You specify only the </a:t>
            </a:r>
            <a:r>
              <a:rPr lang="en-US" sz="1600" b="1" kern="0" dirty="0">
                <a:solidFill>
                  <a:schemeClr val="accent5"/>
                </a:solidFill>
                <a:latin typeface="Segoe UI Semilight" panose="020B0402040204020203" pitchFamily="34" charset="0"/>
                <a:cs typeface="Segoe UI Semilight" panose="020B0402040204020203" pitchFamily="34" charset="0"/>
              </a:rPr>
              <a:t>minimum</a:t>
            </a:r>
            <a:r>
              <a:rPr lang="en-US" sz="1600" kern="0" dirty="0">
                <a:solidFill>
                  <a:schemeClr val="accent5"/>
                </a:solidFill>
                <a:latin typeface="Segoe UI Semilight" panose="020B0402040204020203" pitchFamily="34" charset="0"/>
                <a:cs typeface="Segoe UI Semilight" panose="020B0402040204020203" pitchFamily="34" charset="0"/>
              </a:rPr>
              <a:t> and </a:t>
            </a:r>
            <a:r>
              <a:rPr lang="en-US" sz="1600" b="1" kern="0" dirty="0">
                <a:solidFill>
                  <a:schemeClr val="accent5"/>
                </a:solidFill>
                <a:latin typeface="Segoe UI Semilight" panose="020B0402040204020203" pitchFamily="34" charset="0"/>
                <a:cs typeface="Segoe UI Semilight" panose="020B0402040204020203" pitchFamily="34" charset="0"/>
              </a:rPr>
              <a:t>maximum</a:t>
            </a:r>
            <a:r>
              <a:rPr lang="en-US" sz="1600" kern="0" dirty="0">
                <a:solidFill>
                  <a:schemeClr val="accent5"/>
                </a:solidFill>
                <a:latin typeface="Segoe UI Semilight" panose="020B0402040204020203" pitchFamily="34" charset="0"/>
                <a:cs typeface="Segoe UI Semilight" panose="020B0402040204020203" pitchFamily="34" charset="0"/>
              </a:rPr>
              <a:t> number of nodes in the cluster—Azure Databricks provisions and adjusts the compute and local storage based on your usage.</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Limitation: Currently works only for SQL and Python.</a:t>
            </a:r>
          </a:p>
        </p:txBody>
      </p:sp>
      <p:pic>
        <p:nvPicPr>
          <p:cNvPr id="6" name="Picture 5">
            <a:extLst>
              <a:ext uri="{FF2B5EF4-FFF2-40B4-BE49-F238E27FC236}">
                <a16:creationId xmlns:a16="http://schemas.microsoft.com/office/drawing/2014/main" id="{22AD6576-731A-4734-A74F-0C330F0284A1}"/>
              </a:ext>
            </a:extLst>
          </p:cNvPr>
          <p:cNvPicPr>
            <a:picLocks noChangeAspect="1"/>
          </p:cNvPicPr>
          <p:nvPr/>
        </p:nvPicPr>
        <p:blipFill>
          <a:blip r:embed="rId3"/>
          <a:stretch>
            <a:fillRect/>
          </a:stretch>
        </p:blipFill>
        <p:spPr>
          <a:xfrm>
            <a:off x="7225884" y="1662271"/>
            <a:ext cx="4313699" cy="1898027"/>
          </a:xfrm>
          <a:prstGeom prst="rect">
            <a:avLst/>
          </a:prstGeom>
          <a:ln>
            <a:solidFill>
              <a:schemeClr val="accent2">
                <a:lumMod val="90000"/>
                <a:lumOff val="10000"/>
              </a:schemeClr>
            </a:solidFill>
          </a:ln>
        </p:spPr>
      </p:pic>
      <p:graphicFrame>
        <p:nvGraphicFramePr>
          <p:cNvPr id="7" name="Table 6">
            <a:extLst>
              <a:ext uri="{FF2B5EF4-FFF2-40B4-BE49-F238E27FC236}">
                <a16:creationId xmlns:a16="http://schemas.microsoft.com/office/drawing/2014/main" id="{1B812C71-F4C8-48B7-8A7F-DAF9C0FC1BA9}"/>
              </a:ext>
            </a:extLst>
          </p:cNvPr>
          <p:cNvGraphicFramePr>
            <a:graphicFrameLocks noGrp="1"/>
          </p:cNvGraphicFramePr>
          <p:nvPr>
            <p:extLst/>
          </p:nvPr>
        </p:nvGraphicFramePr>
        <p:xfrm>
          <a:off x="558381" y="3723666"/>
          <a:ext cx="10981202" cy="2844822"/>
        </p:xfrm>
        <a:graphic>
          <a:graphicData uri="http://schemas.openxmlformats.org/drawingml/2006/table">
            <a:tbl>
              <a:tblPr firstRow="1" bandRow="1">
                <a:tableStyleId>{5C22544A-7EE6-4342-B048-85BDC9FD1C3A}</a:tableStyleId>
              </a:tblPr>
              <a:tblGrid>
                <a:gridCol w="1481352">
                  <a:extLst>
                    <a:ext uri="{9D8B030D-6E8A-4147-A177-3AD203B41FA5}">
                      <a16:colId xmlns:a16="http://schemas.microsoft.com/office/drawing/2014/main" val="1306361021"/>
                    </a:ext>
                  </a:extLst>
                </a:gridCol>
                <a:gridCol w="9499850">
                  <a:extLst>
                    <a:ext uri="{9D8B030D-6E8A-4147-A177-3AD203B41FA5}">
                      <a16:colId xmlns:a16="http://schemas.microsoft.com/office/drawing/2014/main" val="2503498939"/>
                    </a:ext>
                  </a:extLst>
                </a:gridCol>
              </a:tblGrid>
              <a:tr h="390728">
                <a:tc gridSpan="2">
                  <a:txBody>
                    <a:bodyPr/>
                    <a:lstStyle/>
                    <a:p>
                      <a:pPr marL="177800" marR="0" lvl="1" indent="-177800" algn="ctr" defTabSz="914367" rtl="0" eaLnBrk="1" fontAlgn="base" latinLnBrk="0" hangingPunct="1">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b="0" kern="0" spc="0" baseline="0" dirty="0">
                          <a:solidFill>
                            <a:schemeClr val="bg1"/>
                          </a:solidFill>
                          <a:latin typeface="+mn-lt"/>
                          <a:ea typeface="+mn-ea"/>
                          <a:cs typeface="+mn-cs"/>
                        </a:rPr>
                        <a:t>Benefits of Serverless Pool</a:t>
                      </a:r>
                    </a:p>
                  </a:txBody>
                  <a:tcPr anchor="ctr">
                    <a:lnB w="12700" cap="flat" cmpd="sng" algn="ctr">
                      <a:solidFill>
                        <a:schemeClr val="tx1">
                          <a:lumMod val="20000"/>
                          <a:lumOff val="80000"/>
                        </a:schemeClr>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241255228"/>
                  </a:ext>
                </a:extLst>
              </a:tr>
              <a:tr h="851038">
                <a:tc>
                  <a:txBody>
                    <a:bodyPr/>
                    <a:lstStyle/>
                    <a:p>
                      <a:r>
                        <a:rPr lang="en-US" sz="1400" dirty="0">
                          <a:latin typeface="Segoe UI Semilight" panose="020B0402040204020203" pitchFamily="34" charset="0"/>
                          <a:cs typeface="Segoe UI Semilight" panose="020B0402040204020203" pitchFamily="34" charset="0"/>
                        </a:rPr>
                        <a:t>Auto-Configuration</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chooses the best configuration for Spark to get the best performance</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Users don’t need to worry about providing any of the Databricks runtime version or Spark configuration.</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also chooses the best cluster parameters to save cost on infrastructure</a:t>
                      </a:r>
                      <a:endParaRPr lang="en-US" sz="1600" dirty="0">
                        <a:latin typeface="Segoe UI Semilight" panose="020B0402040204020203" pitchFamily="34" charset="0"/>
                        <a:cs typeface="Segoe UI Semilight" panose="020B0402040204020203" pitchFamily="34" charset="0"/>
                      </a:endParaRP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231026"/>
                  </a:ext>
                </a:extLst>
              </a:tr>
              <a:tr h="3907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Elasticity</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Automatically scales the compute and local storage, independently, based on usage</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5122865"/>
                  </a:ext>
                </a:extLst>
              </a:tr>
              <a:tr h="12123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Fine grained Sharing</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Offers maximum resource utilization and minimum query latencies</a:t>
                      </a:r>
                    </a:p>
                    <a:p>
                      <a:pPr marL="548640" lvl="5" indent="-268916" defTabSz="895769" fontAlgn="base">
                        <a:spcBef>
                          <a:spcPts val="294"/>
                        </a:spcBef>
                        <a:buClr>
                          <a:srgbClr val="68217A">
                            <a:lumMod val="50000"/>
                          </a:srgbClr>
                        </a:buClr>
                        <a:buFont typeface="Arial" panose="020B0604020202020204" pitchFamily="34" charset="0"/>
                        <a:buChar char="•"/>
                        <a:tabLst>
                          <a:tab pos="632806" algn="l"/>
                        </a:tabLst>
                      </a:pPr>
                      <a:r>
                        <a:rPr lang="en-US" sz="120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Preemption: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proactively preempts Spark tasks from over-committed users to ensure all users get their fair share of cluster time and their jobs complete in a timely manner even when contending with dozens of other users. Uses the “Task Preemption for High Concurrency” feature of Spark in Databricks.</a:t>
                      </a:r>
                    </a:p>
                    <a:p>
                      <a:pPr marL="548640" lvl="5" indent="-268916" defTabSz="895769" fontAlgn="base">
                        <a:spcBef>
                          <a:spcPts val="294"/>
                        </a:spcBef>
                        <a:spcAft>
                          <a:spcPts val="294"/>
                        </a:spcAft>
                        <a:buClr>
                          <a:srgbClr val="68217A">
                            <a:lumMod val="50000"/>
                          </a:srgbClr>
                        </a:buClr>
                        <a:buFont typeface="Arial" panose="020B0604020202020204" pitchFamily="34" charset="0"/>
                        <a:buChar char="•"/>
                        <a:tabLst>
                          <a:tab pos="632806" algn="l"/>
                        </a:tabLst>
                      </a:pPr>
                      <a:r>
                        <a:rPr lang="en-US" sz="1200" b="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Fault isolation:</a:t>
                      </a:r>
                      <a:r>
                        <a:rPr lang="en-US" sz="1200" b="1"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sandboxes the environments belonging to different notebooks from one another.</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94089775"/>
                  </a:ext>
                </a:extLst>
              </a:tr>
            </a:tbl>
          </a:graphicData>
        </a:graphic>
      </p:graphicFrame>
    </p:spTree>
    <p:extLst>
      <p:ext uri="{BB962C8B-B14F-4D97-AF65-F5344CB8AC3E}">
        <p14:creationId xmlns:p14="http://schemas.microsoft.com/office/powerpoint/2010/main" val="17118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4BC-76D5-46BD-89FA-ACE67815CEF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Access Control</a:t>
            </a:r>
          </a:p>
        </p:txBody>
      </p:sp>
      <p:graphicFrame>
        <p:nvGraphicFramePr>
          <p:cNvPr id="4" name="Table 3">
            <a:extLst>
              <a:ext uri="{FF2B5EF4-FFF2-40B4-BE49-F238E27FC236}">
                <a16:creationId xmlns:a16="http://schemas.microsoft.com/office/drawing/2014/main" id="{D500611F-848B-493C-94AE-DD1FD5BF217D}"/>
              </a:ext>
            </a:extLst>
          </p:cNvPr>
          <p:cNvGraphicFramePr>
            <a:graphicFrameLocks noGrp="1"/>
          </p:cNvGraphicFramePr>
          <p:nvPr>
            <p:extLst/>
          </p:nvPr>
        </p:nvGraphicFramePr>
        <p:xfrm>
          <a:off x="306558" y="3570193"/>
          <a:ext cx="6467621" cy="2718522"/>
        </p:xfrm>
        <a:graphic>
          <a:graphicData uri="http://schemas.openxmlformats.org/drawingml/2006/table">
            <a:tbl>
              <a:tblPr/>
              <a:tblGrid>
                <a:gridCol w="1747605">
                  <a:extLst>
                    <a:ext uri="{9D8B030D-6E8A-4147-A177-3AD203B41FA5}">
                      <a16:colId xmlns:a16="http://schemas.microsoft.com/office/drawing/2014/main" val="1817121526"/>
                    </a:ext>
                  </a:extLst>
                </a:gridCol>
                <a:gridCol w="1180004">
                  <a:extLst>
                    <a:ext uri="{9D8B030D-6E8A-4147-A177-3AD203B41FA5}">
                      <a16:colId xmlns:a16="http://schemas.microsoft.com/office/drawing/2014/main" val="1913190528"/>
                    </a:ext>
                  </a:extLst>
                </a:gridCol>
                <a:gridCol w="1180004">
                  <a:extLst>
                    <a:ext uri="{9D8B030D-6E8A-4147-A177-3AD203B41FA5}">
                      <a16:colId xmlns:a16="http://schemas.microsoft.com/office/drawing/2014/main" val="3228517506"/>
                    </a:ext>
                  </a:extLst>
                </a:gridCol>
                <a:gridCol w="1180004">
                  <a:extLst>
                    <a:ext uri="{9D8B030D-6E8A-4147-A177-3AD203B41FA5}">
                      <a16:colId xmlns:a16="http://schemas.microsoft.com/office/drawing/2014/main" val="3498492716"/>
                    </a:ext>
                  </a:extLst>
                </a:gridCol>
                <a:gridCol w="1180004">
                  <a:extLst>
                    <a:ext uri="{9D8B030D-6E8A-4147-A177-3AD203B41FA5}">
                      <a16:colId xmlns:a16="http://schemas.microsoft.com/office/drawing/2014/main" val="3427305290"/>
                    </a:ext>
                  </a:extLst>
                </a:gridCol>
              </a:tblGrid>
              <a:tr h="223690">
                <a:tc>
                  <a:txBody>
                    <a:bodyPr/>
                    <a:lstStyle/>
                    <a:p>
                      <a:r>
                        <a:rPr lang="en-US" sz="1000" b="0" dirty="0">
                          <a:solidFill>
                            <a:schemeClr val="tx1">
                              <a:lumMod val="75000"/>
                            </a:schemeClr>
                          </a:solidFill>
                          <a:effectLst/>
                        </a:rPr>
                        <a:t>Abilities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No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Attach To</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Restart</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Manage</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extLst>
                  <a:ext uri="{0D108BD9-81ED-4DB2-BD59-A6C34878D82A}">
                    <a16:rowId xmlns:a16="http://schemas.microsoft.com/office/drawing/2014/main" val="3818011352"/>
                  </a:ext>
                </a:extLst>
              </a:tr>
              <a:tr h="311854">
                <a:tc>
                  <a:txBody>
                    <a:bodyPr/>
                    <a:lstStyle/>
                    <a:p>
                      <a:pPr fontAlgn="ctr"/>
                      <a:r>
                        <a:rPr lang="en-US" sz="1000" dirty="0">
                          <a:solidFill>
                            <a:schemeClr val="tx1">
                              <a:lumMod val="75000"/>
                            </a:schemeClr>
                          </a:solidFill>
                          <a:effectLst/>
                        </a:rPr>
                        <a:t>Attach notebooks to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572466600"/>
                  </a:ext>
                </a:extLst>
              </a:tr>
              <a:tr h="311854">
                <a:tc>
                  <a:txBody>
                    <a:bodyPr/>
                    <a:lstStyle/>
                    <a:p>
                      <a:pPr fontAlgn="ctr"/>
                      <a:r>
                        <a:rPr lang="en-US" sz="1000" dirty="0">
                          <a:solidFill>
                            <a:schemeClr val="tx1">
                              <a:lumMod val="75000"/>
                            </a:schemeClr>
                          </a:solidFill>
                          <a:effectLst/>
                        </a:rPr>
                        <a:t>View Spark UI</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60124405"/>
                  </a:ext>
                </a:extLst>
              </a:tr>
              <a:tr h="311854">
                <a:tc>
                  <a:txBody>
                    <a:bodyPr/>
                    <a:lstStyle/>
                    <a:p>
                      <a:pPr fontAlgn="ctr"/>
                      <a:r>
                        <a:rPr lang="en-US" sz="1000" dirty="0">
                          <a:solidFill>
                            <a:schemeClr val="tx1">
                              <a:lumMod val="75000"/>
                            </a:schemeClr>
                          </a:solidFill>
                          <a:effectLst/>
                        </a:rPr>
                        <a:t>View cluster metrics (Ganglia)</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090916574"/>
                  </a:ext>
                </a:extLst>
              </a:tr>
              <a:tr h="311854">
                <a:tc>
                  <a:txBody>
                    <a:bodyPr/>
                    <a:lstStyle/>
                    <a:p>
                      <a:pPr fontAlgn="ctr"/>
                      <a:r>
                        <a:rPr lang="en-US" sz="1000" dirty="0">
                          <a:solidFill>
                            <a:schemeClr val="tx1">
                              <a:lumMod val="75000"/>
                            </a:schemeClr>
                          </a:solidFill>
                          <a:effectLst/>
                        </a:rPr>
                        <a:t>Terminate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83824817"/>
                  </a:ext>
                </a:extLst>
              </a:tr>
              <a:tr h="311854">
                <a:tc>
                  <a:txBody>
                    <a:bodyPr/>
                    <a:lstStyle/>
                    <a:p>
                      <a:pPr fontAlgn="ctr"/>
                      <a:r>
                        <a:rPr lang="en-US" sz="1000" dirty="0">
                          <a:solidFill>
                            <a:schemeClr val="tx1">
                              <a:lumMod val="75000"/>
                            </a:schemeClr>
                          </a:solidFill>
                          <a:effectLst/>
                        </a:rPr>
                        <a:t>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97500029"/>
                  </a:ext>
                </a:extLst>
              </a:tr>
              <a:tr h="311854">
                <a:tc>
                  <a:txBody>
                    <a:bodyPr/>
                    <a:lstStyle/>
                    <a:p>
                      <a:pPr fontAlgn="ctr"/>
                      <a:r>
                        <a:rPr lang="en-US" sz="1000" dirty="0">
                          <a:solidFill>
                            <a:schemeClr val="tx1">
                              <a:lumMod val="75000"/>
                            </a:schemeClr>
                          </a:solidFill>
                          <a:effectLst/>
                        </a:rPr>
                        <a:t>Restart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561193041"/>
                  </a:ext>
                </a:extLst>
              </a:tr>
              <a:tr h="311854">
                <a:tc>
                  <a:txBody>
                    <a:bodyPr/>
                    <a:lstStyle/>
                    <a:p>
                      <a:pPr fontAlgn="ctr"/>
                      <a:r>
                        <a:rPr lang="en-US" sz="1000" dirty="0">
                          <a:solidFill>
                            <a:schemeClr val="tx1">
                              <a:lumMod val="75000"/>
                            </a:schemeClr>
                          </a:solidFill>
                          <a:effectLst/>
                        </a:rPr>
                        <a:t>Resize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430453379"/>
                  </a:ext>
                </a:extLst>
              </a:tr>
              <a:tr h="311854">
                <a:tc>
                  <a:txBody>
                    <a:bodyPr/>
                    <a:lstStyle/>
                    <a:p>
                      <a:pPr fontAlgn="ctr"/>
                      <a:r>
                        <a:rPr lang="en-US" sz="1000" dirty="0">
                          <a:solidFill>
                            <a:schemeClr val="tx1">
                              <a:lumMod val="75000"/>
                            </a:schemeClr>
                          </a:solidFill>
                          <a:effectLst/>
                        </a:rPr>
                        <a:t>Modify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2390400841"/>
                  </a:ext>
                </a:extLst>
              </a:tr>
            </a:tbl>
          </a:graphicData>
        </a:graphic>
      </p:graphicFrame>
      <p:grpSp>
        <p:nvGrpSpPr>
          <p:cNvPr id="9" name="Group 8">
            <a:extLst>
              <a:ext uri="{FF2B5EF4-FFF2-40B4-BE49-F238E27FC236}">
                <a16:creationId xmlns:a16="http://schemas.microsoft.com/office/drawing/2014/main" id="{5051723E-B032-4FDD-B2CB-28A522BB13DD}"/>
              </a:ext>
            </a:extLst>
          </p:cNvPr>
          <p:cNvGrpSpPr/>
          <p:nvPr/>
        </p:nvGrpSpPr>
        <p:grpSpPr>
          <a:xfrm>
            <a:off x="8044668" y="2919444"/>
            <a:ext cx="3977934" cy="2385319"/>
            <a:chOff x="6613867" y="3243293"/>
            <a:chExt cx="3977934" cy="2385319"/>
          </a:xfrm>
        </p:grpSpPr>
        <p:pic>
          <p:nvPicPr>
            <p:cNvPr id="5" name="Picture 4">
              <a:extLst>
                <a:ext uri="{FF2B5EF4-FFF2-40B4-BE49-F238E27FC236}">
                  <a16:creationId xmlns:a16="http://schemas.microsoft.com/office/drawing/2014/main" id="{00A8B1B0-B221-4B12-949D-A1748C524B0E}"/>
                </a:ext>
              </a:extLst>
            </p:cNvPr>
            <p:cNvPicPr>
              <a:picLocks noChangeAspect="1"/>
            </p:cNvPicPr>
            <p:nvPr/>
          </p:nvPicPr>
          <p:blipFill>
            <a:blip r:embed="rId3"/>
            <a:stretch>
              <a:fillRect/>
            </a:stretch>
          </p:blipFill>
          <p:spPr>
            <a:xfrm>
              <a:off x="6613867" y="3243293"/>
              <a:ext cx="3977934" cy="2385319"/>
            </a:xfrm>
            <a:prstGeom prst="rect">
              <a:avLst/>
            </a:prstGeom>
            <a:ln>
              <a:solidFill>
                <a:schemeClr val="accent5">
                  <a:lumMod val="75000"/>
                </a:schemeClr>
              </a:solidFill>
            </a:ln>
          </p:spPr>
        </p:pic>
        <p:sp>
          <p:nvSpPr>
            <p:cNvPr id="6" name="TextBox 5">
              <a:extLst>
                <a:ext uri="{FF2B5EF4-FFF2-40B4-BE49-F238E27FC236}">
                  <a16:creationId xmlns:a16="http://schemas.microsoft.com/office/drawing/2014/main" id="{5A8A08F2-1C93-4B8D-895C-2192AF235585}"/>
                </a:ext>
              </a:extLst>
            </p:cNvPr>
            <p:cNvSpPr txBox="1"/>
            <p:nvPr/>
          </p:nvSpPr>
          <p:spPr>
            <a:xfrm>
              <a:off x="6911340" y="4504209"/>
              <a:ext cx="2148840" cy="138499"/>
            </a:xfrm>
            <a:prstGeom prst="rect">
              <a:avLst/>
            </a:prstGeom>
            <a:solidFill>
              <a:schemeClr val="bg1"/>
            </a:solidFill>
          </p:spPr>
          <p:txBody>
            <a:bodyPr wrap="square" lIns="0" tIns="0" rIns="91440" bIns="0" rtlCol="0" anchor="ctr">
              <a:spAutoFit/>
            </a:bodyPr>
            <a:lstStyle/>
            <a:p>
              <a:pPr>
                <a:lnSpc>
                  <a:spcPct val="90000"/>
                </a:lnSpc>
                <a:spcAft>
                  <a:spcPts val="600"/>
                </a:spcAft>
              </a:pPr>
              <a:r>
                <a:rPr lang="en-US" sz="1000" dirty="0">
                  <a:solidFill>
                    <a:schemeClr val="accent5"/>
                  </a:solidFill>
                  <a:latin typeface="Segoe UI" panose="020B0502040204020203" pitchFamily="34" charset="0"/>
                  <a:cs typeface="Segoe UI" panose="020B0502040204020203" pitchFamily="34" charset="0"/>
                </a:rPr>
                <a:t>Tom Smith (tom@company.com)</a:t>
              </a:r>
            </a:p>
          </p:txBody>
        </p:sp>
      </p:grpSp>
      <p:sp>
        <p:nvSpPr>
          <p:cNvPr id="7" name="Rectangle 6">
            <a:extLst>
              <a:ext uri="{FF2B5EF4-FFF2-40B4-BE49-F238E27FC236}">
                <a16:creationId xmlns:a16="http://schemas.microsoft.com/office/drawing/2014/main" id="{25452D8A-8E6C-4048-BE70-5F8BCAD10862}"/>
              </a:ext>
            </a:extLst>
          </p:cNvPr>
          <p:cNvSpPr/>
          <p:nvPr/>
        </p:nvSpPr>
        <p:spPr>
          <a:xfrm>
            <a:off x="0" y="1175572"/>
            <a:ext cx="11711940" cy="1049518"/>
          </a:xfrm>
          <a:prstGeom prst="rect">
            <a:avLst/>
          </a:prstGeom>
        </p:spPr>
        <p:txBody>
          <a:bodyPr wrap="square">
            <a:spAutoFit/>
          </a:bodyPr>
          <a:lstStyle/>
          <a:p>
            <a:pPr marL="177800" lvl="1"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two configurable types of permissions for Cluster Access Control:</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Individual Cluster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attach notebooks to a cluster, as well as to restart/resize/terminate/start clusters.</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Cluster Creation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create clusters</a:t>
            </a:r>
          </a:p>
        </p:txBody>
      </p:sp>
      <p:pic>
        <p:nvPicPr>
          <p:cNvPr id="8" name="Picture 7">
            <a:extLst>
              <a:ext uri="{FF2B5EF4-FFF2-40B4-BE49-F238E27FC236}">
                <a16:creationId xmlns:a16="http://schemas.microsoft.com/office/drawing/2014/main" id="{192592C7-7D62-4239-A721-F5D50EED1096}"/>
              </a:ext>
            </a:extLst>
          </p:cNvPr>
          <p:cNvPicPr>
            <a:picLocks noChangeAspect="1"/>
          </p:cNvPicPr>
          <p:nvPr/>
        </p:nvPicPr>
        <p:blipFill>
          <a:blip r:embed="rId4"/>
          <a:stretch>
            <a:fillRect/>
          </a:stretch>
        </p:blipFill>
        <p:spPr>
          <a:xfrm>
            <a:off x="7335226" y="2031079"/>
            <a:ext cx="1966889" cy="836708"/>
          </a:xfrm>
          <a:prstGeom prst="rect">
            <a:avLst/>
          </a:prstGeom>
          <a:ln>
            <a:solidFill>
              <a:schemeClr val="accent5">
                <a:lumMod val="75000"/>
              </a:schemeClr>
            </a:solidFill>
          </a:ln>
        </p:spPr>
      </p:pic>
      <p:sp>
        <p:nvSpPr>
          <p:cNvPr id="10" name="Rectangle 9">
            <a:extLst>
              <a:ext uri="{FF2B5EF4-FFF2-40B4-BE49-F238E27FC236}">
                <a16:creationId xmlns:a16="http://schemas.microsoft.com/office/drawing/2014/main" id="{7BAD1C79-CA45-42BD-A3C7-1E78FE705AE3}"/>
              </a:ext>
            </a:extLst>
          </p:cNvPr>
          <p:cNvSpPr/>
          <p:nvPr/>
        </p:nvSpPr>
        <p:spPr>
          <a:xfrm>
            <a:off x="0" y="2375377"/>
            <a:ext cx="6926580" cy="1132618"/>
          </a:xfrm>
          <a:prstGeom prst="rect">
            <a:avLst/>
          </a:prstGeom>
        </p:spPr>
        <p:txBody>
          <a:bodyPr wrap="square">
            <a:spAutoFit/>
          </a:bodyPr>
          <a:lstStyle/>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Individual permissions can be configured on the Clusters Page by clicking on Permissions under the ‘More Actions’ icon of an existing cluster</a:t>
            </a:r>
          </a:p>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4 different individual cluster permission levels: </a:t>
            </a:r>
            <a:r>
              <a:rPr lang="en-US" sz="1600" i="1" kern="0" dirty="0">
                <a:solidFill>
                  <a:srgbClr val="0078D7"/>
                </a:solidFill>
                <a:latin typeface="Segoe UI" panose="020B0502040204020203" pitchFamily="34" charset="0"/>
                <a:cs typeface="Segoe UI" panose="020B0502040204020203" pitchFamily="34" charset="0"/>
              </a:rPr>
              <a:t>No Permissions</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Attach To</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Restart</a:t>
            </a:r>
            <a:r>
              <a:rPr lang="en-US" sz="1600" i="1" kern="0" dirty="0">
                <a:solidFill>
                  <a:schemeClr val="accent5"/>
                </a:solidFill>
                <a:latin typeface="Segoe UI" panose="020B0502040204020203" pitchFamily="34" charset="0"/>
                <a:cs typeface="Segoe UI" panose="020B0502040204020203" pitchFamily="34" charset="0"/>
              </a:rPr>
              <a:t>, and </a:t>
            </a:r>
            <a:r>
              <a:rPr lang="en-US" sz="1600" i="1" kern="0" dirty="0">
                <a:solidFill>
                  <a:srgbClr val="0078D7"/>
                </a:solidFill>
                <a:latin typeface="Segoe UI" panose="020B0502040204020203" pitchFamily="34" charset="0"/>
                <a:cs typeface="Segoe UI" panose="020B0502040204020203" pitchFamily="34" charset="0"/>
              </a:rPr>
              <a:t>Can Manage</a:t>
            </a:r>
            <a:r>
              <a:rPr lang="en-US" sz="1600" kern="0" dirty="0">
                <a:solidFill>
                  <a:schemeClr val="accent5"/>
                </a:solidFill>
                <a:latin typeface="Segoe UI" panose="020B0502040204020203" pitchFamily="34" charset="0"/>
                <a:cs typeface="Segoe UI" panose="020B0502040204020203" pitchFamily="34" charset="0"/>
              </a:rPr>
              <a:t>. Privileges are shown below</a:t>
            </a:r>
          </a:p>
        </p:txBody>
      </p:sp>
    </p:spTree>
    <p:extLst>
      <p:ext uri="{BB962C8B-B14F-4D97-AF65-F5344CB8AC3E}">
        <p14:creationId xmlns:p14="http://schemas.microsoft.com/office/powerpoint/2010/main" val="20812811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1_Metropolitan">
  <a:themeElements>
    <a:clrScheme name="Custom 12">
      <a:dk1>
        <a:srgbClr val="505050"/>
      </a:dk1>
      <a:lt1>
        <a:srgbClr val="FFFFFF"/>
      </a:lt1>
      <a:dk2>
        <a:srgbClr val="162F33"/>
      </a:dk2>
      <a:lt2>
        <a:srgbClr val="EAF0E0"/>
      </a:lt2>
      <a:accent1>
        <a:srgbClr val="0078D6"/>
      </a:accent1>
      <a:accent2>
        <a:srgbClr val="E6E6E6"/>
      </a:accent2>
      <a:accent3>
        <a:srgbClr val="FF8C00"/>
      </a:accent3>
      <a:accent4>
        <a:srgbClr val="737373"/>
      </a:accent4>
      <a:accent5>
        <a:srgbClr val="D2D2D2"/>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2.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3.xml><?xml version="1.0" encoding="utf-8"?>
<ds:datastoreItem xmlns:ds="http://schemas.openxmlformats.org/officeDocument/2006/customXml" ds:itemID="{DFDF5CB5-7D37-4314-855D-FE9174FEA959}">
  <ds:schemaRefs>
    <ds:schemaRef ds:uri="http://schemas.microsoft.com/office/2006/documentManagement/types"/>
    <ds:schemaRef ds:uri="http://schemas.microsoft.com/sharepoint/v3"/>
    <ds:schemaRef ds:uri="http://schemas.microsoft.com/office/infopath/2007/PartnerControls"/>
    <ds:schemaRef ds:uri="http://purl.org/dc/elements/1.1/"/>
    <ds:schemaRef ds:uri="http://schemas.microsoft.com/office/2006/metadata/properties"/>
    <ds:schemaRef ds:uri="b3bc04a5-d503-43b1-b98c-a8cf663329d9"/>
    <ds:schemaRef ds:uri="http://schemas.openxmlformats.org/package/2006/metadata/core-properties"/>
    <ds:schemaRef ds:uri="http://purl.org/dc/terms/"/>
    <ds:schemaRef ds:uri="230e9df3-be65-4c73-a93b-d1236ebd677e"/>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5.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4678</TotalTime>
  <Words>4108</Words>
  <Application>Microsoft Office PowerPoint</Application>
  <PresentationFormat>Widescreen</PresentationFormat>
  <Paragraphs>870</Paragraphs>
  <Slides>39</Slides>
  <Notes>39</Notes>
  <HiddenSlides>1</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39</vt:i4>
      </vt:variant>
    </vt:vector>
  </HeadingPairs>
  <TitlesOfParts>
    <vt:vector size="66" baseType="lpstr">
      <vt:lpstr>MS PGothic</vt:lpstr>
      <vt:lpstr>MS PGothic</vt:lpstr>
      <vt:lpstr>.AppleSystemUIFont</vt:lpstr>
      <vt:lpstr>Arial</vt:lpstr>
      <vt:lpstr>Calibri</vt:lpstr>
      <vt:lpstr>Calibri Light</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1_Metropolitan</vt:lpstr>
      <vt:lpstr>1_Office Theme</vt:lpstr>
      <vt:lpstr>think-cell Slide</vt:lpstr>
      <vt:lpstr>Azure Databricks An Introduction   Bryan Cafferky Technical Solutions Professional</vt:lpstr>
      <vt:lpstr>Big Data &amp; Advanced Analytics at a glance</vt:lpstr>
      <vt:lpstr>Azure Databricks  Powered by Apache Spark</vt:lpstr>
      <vt:lpstr>Apache Spark</vt:lpstr>
      <vt:lpstr>Databricks - Company Overview</vt:lpstr>
      <vt:lpstr>Azure Databricks</vt:lpstr>
      <vt:lpstr>PowerPoint Presentation</vt:lpstr>
      <vt:lpstr>General Spark Cluster Architecture</vt:lpstr>
      <vt:lpstr>Secure Collaboration</vt:lpstr>
      <vt:lpstr>Azure Databricks Integration with AAD</vt:lpstr>
      <vt:lpstr>Databricks Access Control</vt:lpstr>
      <vt:lpstr>Azure Databricks Core ARTIFACTS</vt:lpstr>
      <vt:lpstr>Why Spark?</vt:lpstr>
      <vt:lpstr>What is Azure Databricks?</vt:lpstr>
      <vt:lpstr>Differentiated experience on Azure</vt:lpstr>
      <vt:lpstr>PowerPoint Presentation</vt:lpstr>
      <vt:lpstr>Collaborative Workspace</vt:lpstr>
      <vt:lpstr>Deploy Production Jobs &amp; Workflows</vt:lpstr>
      <vt:lpstr>Optimized Databricks Runtime Engine </vt:lpstr>
      <vt:lpstr>Advanced Analytics on Big Data</vt:lpstr>
      <vt:lpstr>Spark Context</vt:lpstr>
      <vt:lpstr>Demo</vt:lpstr>
      <vt:lpstr>PowerPoint Presentation</vt:lpstr>
      <vt:lpstr>PowerPoint Presentation</vt:lpstr>
      <vt:lpstr>PowerPoint Presentation</vt:lpstr>
      <vt:lpstr>How to get started</vt:lpstr>
      <vt:lpstr>How to get started</vt:lpstr>
      <vt:lpstr>Appendix</vt:lpstr>
      <vt:lpstr>PowerPoint Presentation</vt:lpstr>
      <vt:lpstr>Azure Databricks – workspace home page</vt:lpstr>
      <vt:lpstr>Azure Databricks – service home page</vt:lpstr>
      <vt:lpstr>Azure Databricks – creating a workspace</vt:lpstr>
      <vt:lpstr>Azure Databricks – workspace deployment</vt:lpstr>
      <vt:lpstr>Important Techical Details</vt:lpstr>
      <vt:lpstr>Clusters</vt:lpstr>
      <vt:lpstr>Cluster Creation</vt:lpstr>
      <vt:lpstr>Clusters: Auto Scaling and Auto Termination</vt:lpstr>
      <vt:lpstr>Serverless Pool (Beta)</vt:lpstr>
      <vt:lpstr>Cluster Access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30</cp:revision>
  <dcterms:created xsi:type="dcterms:W3CDTF">2017-10-30T23:38:41Z</dcterms:created>
  <dcterms:modified xsi:type="dcterms:W3CDTF">2018-01-12T17:39:19Z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